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01" r:id="rId1"/>
  </p:sldMasterIdLst>
  <p:notesMasterIdLst>
    <p:notesMasterId r:id="rId15"/>
  </p:notesMasterIdLst>
  <p:sldIdLst>
    <p:sldId id="256" r:id="rId2"/>
    <p:sldId id="257" r:id="rId3"/>
    <p:sldId id="258" r:id="rId4"/>
    <p:sldId id="259" r:id="rId5"/>
    <p:sldId id="260" r:id="rId6"/>
    <p:sldId id="261" r:id="rId7"/>
    <p:sldId id="262" r:id="rId8"/>
    <p:sldId id="263" r:id="rId9"/>
    <p:sldId id="267" r:id="rId10"/>
    <p:sldId id="268" r:id="rId11"/>
    <p:sldId id="269" r:id="rId12"/>
    <p:sldId id="265" r:id="rId13"/>
    <p:sldId id="266" r:id="rId14"/>
  </p:sldIdLst>
  <p:sldSz cx="18288000" cy="10287000"/>
  <p:notesSz cx="6858000" cy="9144000"/>
  <p:embeddedFontLst>
    <p:embeddedFont>
      <p:font typeface="Calibri" panose="020F0502020204030204" pitchFamily="34" charset="0"/>
      <p:regular r:id="rId16"/>
      <p:bold r:id="rId17"/>
      <p:italic r:id="rId18"/>
      <p:boldItalic r:id="rId19"/>
    </p:embeddedFont>
    <p:embeddedFont>
      <p:font typeface="Clear Sans Regular Bold" panose="020B0604020202020204" charset="0"/>
      <p:regular r:id="rId20"/>
    </p:embeddedFont>
    <p:embeddedFont>
      <p:font typeface="Gill Sans MT" panose="020B0502020104020203" pitchFamily="34" charset="0"/>
      <p:regular r:id="rId21"/>
      <p:bold r:id="rId22"/>
      <p:italic r:id="rId23"/>
      <p:boldItalic r:id="rId2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100FF"/>
    <a:srgbClr val="883C84"/>
    <a:srgbClr val="461B49"/>
    <a:srgbClr val="963488"/>
    <a:srgbClr val="2831A2"/>
    <a:srgbClr val="2086AA"/>
    <a:srgbClr val="1994B1"/>
    <a:srgbClr val="00BA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0279" autoAdjust="0"/>
    <p:restoredTop sz="73146" autoAdjust="0"/>
  </p:normalViewPr>
  <p:slideViewPr>
    <p:cSldViewPr>
      <p:cViewPr varScale="1">
        <p:scale>
          <a:sx n="42" d="100"/>
          <a:sy n="42" d="100"/>
        </p:scale>
        <p:origin x="754" y="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heme" Target="theme/theme1.xml"/></Relationships>
</file>

<file path=ppt/media/image1.png>
</file>

<file path=ppt/media/image10.jpeg>
</file>

<file path=ppt/media/image11.jpeg>
</file>

<file path=ppt/media/image12.png>
</file>

<file path=ppt/media/image13.png>
</file>

<file path=ppt/media/image14.svg>
</file>

<file path=ppt/media/image15.png>
</file>

<file path=ppt/media/image16.png>
</file>

<file path=ppt/media/image17.png>
</file>

<file path=ppt/media/image18.png>
</file>

<file path=ppt/media/image19.jpeg>
</file>

<file path=ppt/media/image2.svg>
</file>

<file path=ppt/media/image20.png>
</file>

<file path=ppt/media/image21.svg>
</file>

<file path=ppt/media/image3.png>
</file>

<file path=ppt/media/image4.svg>
</file>

<file path=ppt/media/image5.png>
</file>

<file path=ppt/media/image6.svg>
</file>

<file path=ppt/media/image7.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07.11.2023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07.11.2023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a:t>
            </a:fld>
            <a:endParaRPr lang="cs-CZ"/>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07.11.2023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10</a:t>
            </a:fld>
            <a:endParaRPr lang="cs-CZ"/>
          </a:p>
        </p:txBody>
      </p:sp>
    </p:spTree>
    <p:extLst>
      <p:ext uri="{BB962C8B-B14F-4D97-AF65-F5344CB8AC3E}">
        <p14:creationId xmlns:p14="http://schemas.microsoft.com/office/powerpoint/2010/main" val="22706969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07.11.2023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11</a:t>
            </a:fld>
            <a:endParaRPr lang="cs-CZ"/>
          </a:p>
        </p:txBody>
      </p:sp>
    </p:spTree>
    <p:extLst>
      <p:ext uri="{BB962C8B-B14F-4D97-AF65-F5344CB8AC3E}">
        <p14:creationId xmlns:p14="http://schemas.microsoft.com/office/powerpoint/2010/main" val="17860228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07.11.2023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12</a:t>
            </a:fld>
            <a:endParaRPr lang="cs-CZ"/>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07.11.2023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13</a:t>
            </a:fld>
            <a:endParaRPr lang="cs-CZ"/>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07.11.2023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2</a:t>
            </a:fld>
            <a:endParaRPr lang="cs-CZ"/>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07.11.2023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3</a:t>
            </a:fld>
            <a:endParaRPr lang="cs-CZ"/>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07.11.2023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4</a:t>
            </a:fld>
            <a:endParaRPr lang="cs-CZ"/>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07.11.2023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5</a:t>
            </a:fld>
            <a:endParaRPr lang="cs-CZ"/>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07.11.2023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6</a:t>
            </a:fld>
            <a:endParaRPr lang="cs-CZ"/>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07.11.2023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7</a:t>
            </a:fld>
            <a:endParaRPr lang="cs-CZ"/>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07.11.2023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8</a:t>
            </a:fld>
            <a:endParaRPr lang="cs-CZ"/>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07.11.2023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9</a:t>
            </a:fld>
            <a:endParaRPr lang="cs-CZ"/>
          </a:p>
        </p:txBody>
      </p:sp>
    </p:spTree>
    <p:extLst>
      <p:ext uri="{BB962C8B-B14F-4D97-AF65-F5344CB8AC3E}">
        <p14:creationId xmlns:p14="http://schemas.microsoft.com/office/powerpoint/2010/main" val="784730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2400300" y="3580116"/>
            <a:ext cx="13487400" cy="2468880"/>
          </a:xfrm>
          <a:solidFill>
            <a:srgbClr val="FFFFFF"/>
          </a:solidFill>
          <a:ln w="38100">
            <a:solidFill>
              <a:srgbClr val="404040"/>
            </a:solidFill>
          </a:ln>
        </p:spPr>
        <p:txBody>
          <a:bodyPr lIns="274320" rIns="274320" anchor="ctr" anchorCtr="1">
            <a:normAutofit/>
          </a:bodyPr>
          <a:lstStyle>
            <a:lvl1pPr algn="ctr">
              <a:defRPr sz="57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4042791" y="6528816"/>
            <a:ext cx="10202418" cy="1859841"/>
          </a:xfrm>
          <a:noFill/>
        </p:spPr>
        <p:txBody>
          <a:bodyPr>
            <a:normAutofit/>
          </a:bodyPr>
          <a:lstStyle>
            <a:lvl1pPr marL="0" indent="0" algn="ctr">
              <a:buNone/>
              <a:defRPr sz="3000">
                <a:solidFill>
                  <a:schemeClr val="tx1">
                    <a:lumMod val="75000"/>
                    <a:lumOff val="25000"/>
                  </a:schemeClr>
                </a:solidFill>
              </a:defRPr>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11/7/2023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830953387"/>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230344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2979668" y="1405890"/>
            <a:ext cx="1947912" cy="747522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346705" y="1405890"/>
            <a:ext cx="9297734" cy="74752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414974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11/7/2023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75985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2400300" y="3580116"/>
            <a:ext cx="13487400" cy="2468880"/>
          </a:xfrm>
          <a:solidFill>
            <a:srgbClr val="FFFFFF"/>
          </a:solidFill>
          <a:ln w="38100">
            <a:solidFill>
              <a:srgbClr val="404040"/>
            </a:solidFill>
          </a:ln>
        </p:spPr>
        <p:txBody>
          <a:bodyPr lIns="274320" rIns="274320" anchor="ctr" anchorCtr="1">
            <a:normAutofit/>
          </a:bodyPr>
          <a:lstStyle>
            <a:lvl1pPr>
              <a:defRPr sz="57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4042791" y="6528698"/>
            <a:ext cx="10202418" cy="1897623"/>
          </a:xfrm>
        </p:spPr>
        <p:txBody>
          <a:bodyPr anchor="t" anchorCtr="1">
            <a:normAutofit/>
          </a:bodyPr>
          <a:lstStyle>
            <a:lvl1pPr marL="0" indent="0">
              <a:buNone/>
              <a:defRPr sz="3000">
                <a:solidFill>
                  <a:schemeClr val="tx1"/>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D8BD707-D9CF-40AE-B4C6-C98DA3205C09}" type="datetimeFigureOut">
              <a:rPr lang="en-US" smtClean="0"/>
              <a:pPr/>
              <a:t>11/7/2023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96577003"/>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372868" y="3957066"/>
            <a:ext cx="6407657" cy="46529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507473" y="3957066"/>
            <a:ext cx="6405371" cy="46529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1D8BD707-D9CF-40AE-B4C6-C98DA3205C09}" type="datetimeFigureOut">
              <a:rPr lang="en-US" smtClean="0"/>
              <a:pPr/>
              <a:t>11/7/2023</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086262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375154" y="3470150"/>
            <a:ext cx="6405372" cy="1056131"/>
          </a:xfrm>
        </p:spPr>
        <p:txBody>
          <a:bodyPr anchor="b" anchorCtr="1">
            <a:normAutofit/>
          </a:bodyPr>
          <a:lstStyle>
            <a:lvl1pPr marL="0" indent="0" algn="ctr">
              <a:buNone/>
              <a:defRPr sz="2850" b="0" cap="all" spc="150" baseline="0">
                <a:solidFill>
                  <a:schemeClr val="accent2">
                    <a:lumMod val="75000"/>
                  </a:schemeClr>
                </a:solidFill>
              </a:defRPr>
            </a:lvl1pPr>
            <a:lvl2pPr marL="685800" indent="0">
              <a:buNone/>
              <a:defRPr sz="285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2375154" y="4714875"/>
            <a:ext cx="6405372" cy="389516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9507474" y="4714875"/>
            <a:ext cx="6380226" cy="3895164"/>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9507474" y="3470150"/>
            <a:ext cx="6405372" cy="1056131"/>
          </a:xfrm>
        </p:spPr>
        <p:txBody>
          <a:bodyPr anchor="b" anchorCtr="1">
            <a:normAutofit/>
          </a:bodyPr>
          <a:lstStyle>
            <a:lvl1pPr marL="0" indent="0" algn="ctr">
              <a:buNone/>
              <a:defRPr sz="2850" b="0" cap="all" spc="150" baseline="0">
                <a:solidFill>
                  <a:schemeClr val="accent2">
                    <a:lumMod val="75000"/>
                  </a:schemeClr>
                </a:solidFill>
              </a:defRPr>
            </a:lvl1pPr>
            <a:lvl2pPr marL="685800" indent="0">
              <a:buNone/>
              <a:defRPr sz="285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7" name="Date Placeholder 6"/>
          <p:cNvSpPr>
            <a:spLocks noGrp="1"/>
          </p:cNvSpPr>
          <p:nvPr>
            <p:ph type="dt" sz="half" idx="10"/>
          </p:nvPr>
        </p:nvSpPr>
        <p:spPr/>
        <p:txBody>
          <a:bodyPr/>
          <a:lstStyle/>
          <a:p>
            <a:fld id="{1D8BD707-D9CF-40AE-B4C6-C98DA3205C09}" type="datetimeFigureOut">
              <a:rPr lang="en-US" smtClean="0"/>
              <a:pPr/>
              <a:t>11/7/2023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9013098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11/7/2023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8701134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129170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9144000" cy="10287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1207008" y="3365743"/>
            <a:ext cx="6729984" cy="1712246"/>
          </a:xfrm>
          <a:solidFill>
            <a:srgbClr val="FFFFFF"/>
          </a:solidFill>
          <a:ln>
            <a:solidFill>
              <a:srgbClr val="404040"/>
            </a:solidFill>
          </a:ln>
        </p:spPr>
        <p:txBody>
          <a:bodyPr anchor="ctr" anchorCtr="1">
            <a:normAutofit/>
          </a:bodyPr>
          <a:lstStyle>
            <a:lvl1pPr>
              <a:defRPr sz="33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10104120" y="1207008"/>
            <a:ext cx="7223760" cy="7872984"/>
          </a:xfrm>
        </p:spPr>
        <p:txBody>
          <a:bodyPr>
            <a:normAutofit/>
          </a:bodyPr>
          <a:lstStyle>
            <a:lvl1pPr>
              <a:defRPr sz="2850">
                <a:solidFill>
                  <a:schemeClr val="tx1"/>
                </a:solidFill>
              </a:defRPr>
            </a:lvl1pPr>
            <a:lvl2pPr>
              <a:defRPr sz="2400">
                <a:solidFill>
                  <a:schemeClr val="tx1"/>
                </a:solidFill>
              </a:defRPr>
            </a:lvl2pPr>
            <a:lvl3pPr>
              <a:defRPr sz="2400">
                <a:solidFill>
                  <a:schemeClr val="tx1"/>
                </a:solidFill>
              </a:defRPr>
            </a:lvl3pPr>
            <a:lvl4pPr>
              <a:defRPr sz="2400">
                <a:solidFill>
                  <a:schemeClr val="tx1"/>
                </a:solidFill>
              </a:defRPr>
            </a:lvl4pPr>
            <a:lvl5pPr>
              <a:defRPr sz="2400">
                <a:solidFill>
                  <a:schemeClr val="tx1"/>
                </a:solidFill>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673352" y="5324877"/>
            <a:ext cx="5692140" cy="3291054"/>
          </a:xfrm>
        </p:spPr>
        <p:txBody>
          <a:bodyPr anchor="t" anchorCtr="1">
            <a:normAutofit/>
          </a:bodyPr>
          <a:lstStyle>
            <a:lvl1pPr marL="0" indent="0" algn="ctr">
              <a:buNone/>
              <a:defRPr sz="2250">
                <a:solidFill>
                  <a:srgbClr val="FFFFFF"/>
                </a:solidFill>
              </a:defRPr>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9" name="Date Placeholder 8"/>
          <p:cNvSpPr>
            <a:spLocks noGrp="1"/>
          </p:cNvSpPr>
          <p:nvPr>
            <p:ph type="dt" sz="half" idx="10"/>
          </p:nvPr>
        </p:nvSpPr>
        <p:spPr/>
        <p:txBody>
          <a:bodyPr/>
          <a:lstStyle/>
          <a:p>
            <a:fld id="{1D8BD707-D9CF-40AE-B4C6-C98DA3205C09}" type="datetimeFigureOut">
              <a:rPr lang="en-US" smtClean="0"/>
              <a:pPr/>
              <a:t>11/7/2023</a:t>
            </a:fld>
            <a:endParaRPr lang="en-US"/>
          </a:p>
        </p:txBody>
      </p:sp>
      <p:sp>
        <p:nvSpPr>
          <p:cNvPr id="10" name="Footer Placeholder 9"/>
          <p:cNvSpPr>
            <a:spLocks noGrp="1"/>
          </p:cNvSpPr>
          <p:nvPr>
            <p:ph type="ftr" sz="quarter" idx="11"/>
          </p:nvPr>
        </p:nvSpPr>
        <p:spPr>
          <a:xfrm>
            <a:off x="1207009" y="9354312"/>
            <a:ext cx="7687196" cy="48006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864960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1" y="0"/>
            <a:ext cx="9143999" cy="10287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1212785" y="3365742"/>
            <a:ext cx="6742497" cy="1701960"/>
          </a:xfrm>
          <a:solidFill>
            <a:srgbClr val="FFFFFF"/>
          </a:solidFill>
          <a:ln>
            <a:solidFill>
              <a:srgbClr val="404040"/>
            </a:solidFill>
          </a:ln>
        </p:spPr>
        <p:txBody>
          <a:bodyPr anchor="ctr" anchorCtr="1">
            <a:noAutofit/>
          </a:bodyPr>
          <a:lstStyle>
            <a:lvl1pPr>
              <a:defRPr sz="33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9143999" y="0"/>
            <a:ext cx="9153146" cy="10287000"/>
          </a:xfrm>
          <a:solidFill>
            <a:schemeClr val="bg1">
              <a:lumMod val="75000"/>
            </a:schemeClr>
          </a:solidFill>
        </p:spPr>
        <p:txBody>
          <a:bodyPr anchor="t"/>
          <a:lstStyle>
            <a:lvl1pPr marL="0" indent="0">
              <a:buNone/>
              <a:defRPr sz="4800">
                <a:solidFill>
                  <a:schemeClr val="bg1">
                    <a:lumMod val="85000"/>
                    <a:lumOff val="15000"/>
                  </a:schemeClr>
                </a:solidFill>
              </a:defRPr>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673352" y="5324878"/>
            <a:ext cx="5692140" cy="3291056"/>
          </a:xfrm>
        </p:spPr>
        <p:txBody>
          <a:bodyPr anchor="t" anchorCtr="1">
            <a:normAutofit/>
          </a:bodyPr>
          <a:lstStyle>
            <a:lvl1pPr marL="0" indent="0" algn="ctr">
              <a:buNone/>
              <a:defRPr sz="2250">
                <a:solidFill>
                  <a:srgbClr val="FFFFFF"/>
                </a:solidFill>
              </a:defRPr>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1D8BD707-D9CF-40AE-B4C6-C98DA3205C09}" type="datetimeFigureOut">
              <a:rPr lang="en-US" smtClean="0"/>
              <a:pPr/>
              <a:t>11/7/2023</a:t>
            </a:fld>
            <a:endParaRPr lang="en-US"/>
          </a:p>
        </p:txBody>
      </p:sp>
      <p:sp>
        <p:nvSpPr>
          <p:cNvPr id="9" name="Footer Placeholder 8"/>
          <p:cNvSpPr>
            <a:spLocks noGrp="1"/>
          </p:cNvSpPr>
          <p:nvPr>
            <p:ph type="ftr" sz="quarter" idx="11"/>
          </p:nvPr>
        </p:nvSpPr>
        <p:spPr>
          <a:xfrm>
            <a:off x="1207009" y="9354312"/>
            <a:ext cx="7687196" cy="48006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4101860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3346704" y="1447038"/>
            <a:ext cx="11594592" cy="178308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346704" y="3957067"/>
            <a:ext cx="11594592" cy="46529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732144" y="9358224"/>
            <a:ext cx="4130619" cy="485952"/>
          </a:xfrm>
          <a:prstGeom prst="rect">
            <a:avLst/>
          </a:prstGeom>
        </p:spPr>
        <p:txBody>
          <a:bodyPr vert="horz" lIns="91440" tIns="45720" rIns="91440" bIns="45720" rtlCol="0" anchor="ctr"/>
          <a:lstStyle>
            <a:lvl1pPr algn="r">
              <a:defRPr sz="1575">
                <a:solidFill>
                  <a:schemeClr val="tx1">
                    <a:alpha val="70000"/>
                  </a:schemeClr>
                </a:solidFill>
              </a:defRPr>
            </a:lvl1pPr>
          </a:lstStyle>
          <a:p>
            <a:fld id="{1D8BD707-D9CF-40AE-B4C6-C98DA3205C09}" type="datetimeFigureOut">
              <a:rPr lang="en-US" smtClean="0"/>
              <a:pPr/>
              <a:t>11/7/2023</a:t>
            </a:fld>
            <a:endParaRPr lang="en-US"/>
          </a:p>
        </p:txBody>
      </p:sp>
      <p:sp>
        <p:nvSpPr>
          <p:cNvPr id="5" name="Footer Placeholder 4"/>
          <p:cNvSpPr>
            <a:spLocks noGrp="1"/>
          </p:cNvSpPr>
          <p:nvPr>
            <p:ph type="ftr" sz="quarter" idx="3"/>
          </p:nvPr>
        </p:nvSpPr>
        <p:spPr>
          <a:xfrm>
            <a:off x="2400301" y="9354312"/>
            <a:ext cx="8851784" cy="480060"/>
          </a:xfrm>
          <a:prstGeom prst="rect">
            <a:avLst/>
          </a:prstGeom>
        </p:spPr>
        <p:txBody>
          <a:bodyPr vert="horz" lIns="91440" tIns="45720" rIns="91440" bIns="45720" rtlCol="0" anchor="ctr"/>
          <a:lstStyle>
            <a:lvl1pPr algn="l">
              <a:defRPr sz="1575">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6138383" y="9326880"/>
            <a:ext cx="548640" cy="548640"/>
          </a:xfrm>
          <a:prstGeom prst="ellipse">
            <a:avLst/>
          </a:prstGeom>
          <a:solidFill>
            <a:srgbClr val="1D1D1D">
              <a:alpha val="70000"/>
            </a:srgbClr>
          </a:solidFill>
        </p:spPr>
        <p:txBody>
          <a:bodyPr vert="horz" lIns="18288" tIns="45720" rIns="18288" bIns="45720" rtlCol="0" anchor="ctr">
            <a:noAutofit/>
          </a:bodyPr>
          <a:lstStyle>
            <a:lvl1pPr algn="ctr">
              <a:defRPr sz="1650" spc="0" baseline="0">
                <a:solidFill>
                  <a:srgbClr val="FFFFFF"/>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825642309"/>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Lst>
  <p:txStyles>
    <p:titleStyle>
      <a:lvl1pPr algn="ctr" defTabSz="1371600" rtl="0" eaLnBrk="1" latinLnBrk="0" hangingPunct="1">
        <a:lnSpc>
          <a:spcPct val="90000"/>
        </a:lnSpc>
        <a:spcBef>
          <a:spcPct val="0"/>
        </a:spcBef>
        <a:buNone/>
        <a:defRPr sz="4200" kern="1200" cap="all" spc="300" baseline="0">
          <a:solidFill>
            <a:srgbClr val="262626"/>
          </a:solidFill>
          <a:latin typeface="+mj-lt"/>
          <a:ea typeface="+mj-ea"/>
          <a:cs typeface="+mj-cs"/>
        </a:defRPr>
      </a:lvl1pPr>
    </p:titleStyle>
    <p:bodyStyle>
      <a:lvl1pPr marL="342900" indent="-342900" algn="l" defTabSz="1371600" rtl="0" eaLnBrk="1" latinLnBrk="0" hangingPunct="1">
        <a:lnSpc>
          <a:spcPct val="100000"/>
        </a:lnSpc>
        <a:spcBef>
          <a:spcPts val="1500"/>
        </a:spcBef>
        <a:buClr>
          <a:schemeClr val="accent2"/>
        </a:buClr>
        <a:buFont typeface="Arial" panose="020B0604020202020204" pitchFamily="34" charset="0"/>
        <a:buChar char="•"/>
        <a:defRPr sz="2700" kern="1200">
          <a:solidFill>
            <a:schemeClr val="tx1">
              <a:lumMod val="85000"/>
              <a:lumOff val="15000"/>
            </a:schemeClr>
          </a:solidFill>
          <a:latin typeface="+mn-lt"/>
          <a:ea typeface="+mn-ea"/>
          <a:cs typeface="+mn-cs"/>
        </a:defRPr>
      </a:lvl1pPr>
      <a:lvl2pPr marL="685800" indent="-342900" algn="l" defTabSz="1371600" rtl="0" eaLnBrk="1" latinLnBrk="0" hangingPunct="1">
        <a:lnSpc>
          <a:spcPct val="100000"/>
        </a:lnSpc>
        <a:spcBef>
          <a:spcPts val="1500"/>
        </a:spcBef>
        <a:buClr>
          <a:schemeClr val="accent2"/>
        </a:buClr>
        <a:buFont typeface="Arial" panose="020B0604020202020204" pitchFamily="34" charset="0"/>
        <a:buChar char="•"/>
        <a:defRPr sz="2400" kern="1200">
          <a:solidFill>
            <a:schemeClr val="tx1">
              <a:lumMod val="85000"/>
              <a:lumOff val="15000"/>
            </a:schemeClr>
          </a:solidFill>
          <a:latin typeface="+mn-lt"/>
          <a:ea typeface="+mn-ea"/>
          <a:cs typeface="+mn-cs"/>
        </a:defRPr>
      </a:lvl2pPr>
      <a:lvl3pPr marL="1028700" indent="-342900" algn="l" defTabSz="1371600" rtl="0" eaLnBrk="1" latinLnBrk="0" hangingPunct="1">
        <a:lnSpc>
          <a:spcPct val="100000"/>
        </a:lnSpc>
        <a:spcBef>
          <a:spcPts val="1500"/>
        </a:spcBef>
        <a:buClr>
          <a:schemeClr val="accent2"/>
        </a:buClr>
        <a:buFont typeface="Arial" panose="020B0604020202020204" pitchFamily="34" charset="0"/>
        <a:buChar char="•"/>
        <a:defRPr sz="2400" kern="1200">
          <a:solidFill>
            <a:schemeClr val="tx1">
              <a:lumMod val="85000"/>
              <a:lumOff val="15000"/>
            </a:schemeClr>
          </a:solidFill>
          <a:latin typeface="+mn-lt"/>
          <a:ea typeface="+mn-ea"/>
          <a:cs typeface="+mn-cs"/>
        </a:defRPr>
      </a:lvl3pPr>
      <a:lvl4pPr marL="1371600" indent="-342900" algn="l" defTabSz="1371600" rtl="0" eaLnBrk="1" latinLnBrk="0" hangingPunct="1">
        <a:lnSpc>
          <a:spcPct val="100000"/>
        </a:lnSpc>
        <a:spcBef>
          <a:spcPts val="1500"/>
        </a:spcBef>
        <a:buClr>
          <a:schemeClr val="accent2"/>
        </a:buClr>
        <a:buFont typeface="Arial" panose="020B0604020202020204" pitchFamily="34" charset="0"/>
        <a:buChar char="•"/>
        <a:defRPr sz="2400" kern="1200">
          <a:solidFill>
            <a:schemeClr val="tx1">
              <a:lumMod val="85000"/>
              <a:lumOff val="15000"/>
            </a:schemeClr>
          </a:solidFill>
          <a:latin typeface="+mn-lt"/>
          <a:ea typeface="+mn-ea"/>
          <a:cs typeface="+mn-cs"/>
        </a:defRPr>
      </a:lvl4pPr>
      <a:lvl5pPr marL="1714500" indent="-342900" algn="l" defTabSz="1371600" rtl="0" eaLnBrk="1" latinLnBrk="0" hangingPunct="1">
        <a:lnSpc>
          <a:spcPct val="100000"/>
        </a:lnSpc>
        <a:spcBef>
          <a:spcPts val="1500"/>
        </a:spcBef>
        <a:buClr>
          <a:schemeClr val="accent2"/>
        </a:buClr>
        <a:buFont typeface="Arial" panose="020B0604020202020204" pitchFamily="34" charset="0"/>
        <a:buChar char="•"/>
        <a:defRPr sz="2400" kern="1200">
          <a:solidFill>
            <a:schemeClr val="tx1">
              <a:lumMod val="85000"/>
              <a:lumOff val="15000"/>
            </a:schemeClr>
          </a:solidFill>
          <a:latin typeface="+mn-lt"/>
          <a:ea typeface="+mn-ea"/>
          <a:cs typeface="+mn-cs"/>
        </a:defRPr>
      </a:lvl5pPr>
      <a:lvl6pPr marL="1969295" indent="-342900" algn="l" defTabSz="1371600" rtl="0" eaLnBrk="1" latinLnBrk="0" hangingPunct="1">
        <a:lnSpc>
          <a:spcPct val="100000"/>
        </a:lnSpc>
        <a:spcBef>
          <a:spcPts val="1500"/>
        </a:spcBef>
        <a:buClr>
          <a:schemeClr val="accent2"/>
        </a:buClr>
        <a:buFont typeface="Arial" panose="020B0604020202020204" pitchFamily="34" charset="0"/>
        <a:buChar char="•"/>
        <a:defRPr sz="2400" kern="1200">
          <a:solidFill>
            <a:schemeClr val="tx1"/>
          </a:solidFill>
          <a:latin typeface="+mn-lt"/>
          <a:ea typeface="+mn-ea"/>
          <a:cs typeface="+mn-cs"/>
        </a:defRPr>
      </a:lvl6pPr>
      <a:lvl7pPr marL="2226470" indent="-342900" algn="l" defTabSz="1371600" rtl="0" eaLnBrk="1" latinLnBrk="0" hangingPunct="1">
        <a:lnSpc>
          <a:spcPct val="100000"/>
        </a:lnSpc>
        <a:spcBef>
          <a:spcPts val="1500"/>
        </a:spcBef>
        <a:buClr>
          <a:schemeClr val="accent2"/>
        </a:buClr>
        <a:buFont typeface="Arial" panose="020B0604020202020204" pitchFamily="34" charset="0"/>
        <a:buChar char="•"/>
        <a:defRPr sz="2400" kern="1200">
          <a:solidFill>
            <a:schemeClr val="tx1"/>
          </a:solidFill>
          <a:latin typeface="+mn-lt"/>
          <a:ea typeface="+mn-ea"/>
          <a:cs typeface="+mn-cs"/>
        </a:defRPr>
      </a:lvl7pPr>
      <a:lvl8pPr marL="2486025" indent="-342900" algn="l" defTabSz="1371600" rtl="0" eaLnBrk="1" latinLnBrk="0" hangingPunct="1">
        <a:lnSpc>
          <a:spcPct val="100000"/>
        </a:lnSpc>
        <a:spcBef>
          <a:spcPts val="1500"/>
        </a:spcBef>
        <a:buClr>
          <a:schemeClr val="accent2"/>
        </a:buClr>
        <a:buFont typeface="Arial" panose="020B0604020202020204" pitchFamily="34" charset="0"/>
        <a:buChar char="•"/>
        <a:defRPr sz="2400" kern="1200" baseline="0">
          <a:solidFill>
            <a:schemeClr val="tx1"/>
          </a:solidFill>
          <a:latin typeface="+mn-lt"/>
          <a:ea typeface="+mn-ea"/>
          <a:cs typeface="+mn-cs"/>
        </a:defRPr>
      </a:lvl8pPr>
      <a:lvl9pPr marL="2824163" indent="-342900" algn="l" defTabSz="1371600" rtl="0" eaLnBrk="1" latinLnBrk="0" hangingPunct="1">
        <a:lnSpc>
          <a:spcPct val="100000"/>
        </a:lnSpc>
        <a:spcBef>
          <a:spcPts val="1500"/>
        </a:spcBef>
        <a:buClr>
          <a:schemeClr val="accent2"/>
        </a:buClr>
        <a:buFont typeface="Arial" panose="020B0604020202020204" pitchFamily="34" charset="0"/>
        <a:buChar char="•"/>
        <a:defRPr sz="2400" kern="1200" baseline="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8.sv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8.sv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8.sv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19.jpeg"/><Relationship Id="rId4" Type="http://schemas.openxmlformats.org/officeDocument/2006/relationships/image" Target="../media/image14.sv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21.sv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6.sv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8.sv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14.sv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8.sv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8.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AutoShape 2"/>
          <p:cNvSpPr/>
          <p:nvPr/>
        </p:nvSpPr>
        <p:spPr>
          <a:xfrm>
            <a:off x="16394731" y="0"/>
            <a:ext cx="1893269" cy="10287000"/>
          </a:xfrm>
          <a:prstGeom prst="rect">
            <a:avLst/>
          </a:prstGeom>
          <a:solidFill>
            <a:srgbClr val="FFFFFF"/>
          </a:solidFill>
        </p:spPr>
      </p:sp>
      <p:grpSp>
        <p:nvGrpSpPr>
          <p:cNvPr id="3" name="Group 3"/>
          <p:cNvGrpSpPr/>
          <p:nvPr/>
        </p:nvGrpSpPr>
        <p:grpSpPr>
          <a:xfrm>
            <a:off x="6545735" y="406153"/>
            <a:ext cx="10042534" cy="9474693"/>
            <a:chOff x="0" y="0"/>
            <a:chExt cx="13390046" cy="12632924"/>
          </a:xfrm>
        </p:grpSpPr>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0"/>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0"/>
              <a:ext cx="3005065" cy="2794710"/>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3279405"/>
              <a:ext cx="3005065" cy="2794710"/>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6558809"/>
              <a:ext cx="3005065" cy="2794710"/>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20" name="Group 20"/>
          <p:cNvGrpSpPr/>
          <p:nvPr/>
        </p:nvGrpSpPr>
        <p:grpSpPr>
          <a:xfrm>
            <a:off x="1036983" y="1454169"/>
            <a:ext cx="8750843" cy="8318192"/>
            <a:chOff x="0" y="0"/>
            <a:chExt cx="11667791" cy="11090922"/>
          </a:xfrm>
        </p:grpSpPr>
        <p:grpSp>
          <p:nvGrpSpPr>
            <p:cNvPr id="21" name="Group 21"/>
            <p:cNvGrpSpPr>
              <a:grpSpLocks noChangeAspect="1"/>
            </p:cNvGrpSpPr>
            <p:nvPr/>
          </p:nvGrpSpPr>
          <p:grpSpPr>
            <a:xfrm>
              <a:off x="1931835" y="1354967"/>
              <a:ext cx="9735956" cy="9735956"/>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AU" dirty="0"/>
              </a:p>
            </p:txBody>
          </p:sp>
        </p:grpSp>
        <p:pic>
          <p:nvPicPr>
            <p:cNvPr id="23" name="Picture 2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96140" y="376277"/>
              <a:ext cx="9735956" cy="9756713"/>
            </a:xfrm>
            <a:prstGeom prst="rect">
              <a:avLst/>
            </a:prstGeom>
          </p:spPr>
        </p:pic>
      </p:grpSp>
      <p:sp>
        <p:nvSpPr>
          <p:cNvPr id="24" name="TextBox 24"/>
          <p:cNvSpPr txBox="1"/>
          <p:nvPr/>
        </p:nvSpPr>
        <p:spPr>
          <a:xfrm>
            <a:off x="2196283" y="2547858"/>
            <a:ext cx="5482998" cy="5694572"/>
          </a:xfrm>
          <a:prstGeom prst="rect">
            <a:avLst/>
          </a:prstGeom>
        </p:spPr>
        <p:txBody>
          <a:bodyPr lIns="0" tIns="0" rIns="0" bIns="0" rtlCol="0" anchor="t">
            <a:spAutoFit/>
          </a:bodyPr>
          <a:lstStyle/>
          <a:p>
            <a:pPr algn="ctr">
              <a:lnSpc>
                <a:spcPts val="11059"/>
              </a:lnSpc>
            </a:pPr>
            <a:r>
              <a:rPr lang="en-US" sz="10533" spc="-105" dirty="0">
                <a:solidFill>
                  <a:srgbClr val="FFFFFF"/>
                </a:solidFill>
                <a:latin typeface="Graphik Regular" panose="020B0503030202060203" pitchFamily="34" charset="0"/>
              </a:rPr>
              <a:t>Social </a:t>
            </a:r>
          </a:p>
          <a:p>
            <a:pPr algn="ctr">
              <a:lnSpc>
                <a:spcPts val="11059"/>
              </a:lnSpc>
            </a:pPr>
            <a:r>
              <a:rPr lang="en-US" sz="10533" spc="-105" dirty="0">
                <a:solidFill>
                  <a:srgbClr val="FFFFFF"/>
                </a:solidFill>
                <a:latin typeface="Graphik Regular" panose="020B0503030202060203" pitchFamily="34" charset="0"/>
              </a:rPr>
              <a:t>Buzz</a:t>
            </a:r>
          </a:p>
          <a:p>
            <a:pPr algn="ctr">
              <a:lnSpc>
                <a:spcPts val="11059"/>
              </a:lnSpc>
            </a:pPr>
            <a:r>
              <a:rPr lang="en-US" sz="10533" spc="-105" dirty="0">
                <a:solidFill>
                  <a:srgbClr val="FFFFFF"/>
                </a:solidFill>
                <a:latin typeface="Graphik Regular" panose="020B0503030202060203" pitchFamily="34" charset="0"/>
              </a:rPr>
              <a:t>Activity analysis</a:t>
            </a:r>
          </a:p>
        </p:txBody>
      </p:sp>
    </p:spTree>
  </p:cSld>
  <p:clrMapOvr>
    <a:masterClrMapping/>
  </p:clrMapOvr>
  <mc:AlternateContent xmlns:mc="http://schemas.openxmlformats.org/markup-compatibility/2006">
    <mc:Choice xmlns:p14="http://schemas.microsoft.com/office/powerpoint/2010/main" Requires="p14">
      <p:transition spd="slow" p14:dur="2000" advTm="2671"/>
    </mc:Choice>
    <mc:Fallback>
      <p:transition spd="slow" advTm="267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pic>
        <p:nvPicPr>
          <p:cNvPr id="11" name="Picture 10">
            <a:extLst>
              <a:ext uri="{FF2B5EF4-FFF2-40B4-BE49-F238E27FC236}">
                <a16:creationId xmlns:a16="http://schemas.microsoft.com/office/drawing/2014/main" id="{DEBDF347-154D-60F4-87A0-C6EF4AE26D6E}"/>
              </a:ext>
            </a:extLst>
          </p:cNvPr>
          <p:cNvPicPr>
            <a:picLocks noChangeAspect="1"/>
          </p:cNvPicPr>
          <p:nvPr/>
        </p:nvPicPr>
        <p:blipFill>
          <a:blip r:embed="rId7"/>
          <a:stretch>
            <a:fillRect/>
          </a:stretch>
        </p:blipFill>
        <p:spPr>
          <a:xfrm>
            <a:off x="555212" y="342900"/>
            <a:ext cx="17310133" cy="9528233"/>
          </a:xfrm>
          <a:prstGeom prst="rect">
            <a:avLst/>
          </a:prstGeom>
        </p:spPr>
      </p:pic>
    </p:spTree>
    <p:extLst>
      <p:ext uri="{BB962C8B-B14F-4D97-AF65-F5344CB8AC3E}">
        <p14:creationId xmlns:p14="http://schemas.microsoft.com/office/powerpoint/2010/main" val="3676306570"/>
      </p:ext>
    </p:extLst>
  </p:cSld>
  <p:clrMapOvr>
    <a:masterClrMapping/>
  </p:clrMapOvr>
  <mc:AlternateContent xmlns:mc="http://schemas.openxmlformats.org/markup-compatibility/2006">
    <mc:Choice xmlns:p14="http://schemas.microsoft.com/office/powerpoint/2010/main" Requires="p14">
      <p:transition spd="slow" p14:dur="2000" advTm="1475"/>
    </mc:Choice>
    <mc:Fallback>
      <p:transition spd="slow" advTm="1475"/>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pic>
        <p:nvPicPr>
          <p:cNvPr id="12" name="Picture 11">
            <a:extLst>
              <a:ext uri="{FF2B5EF4-FFF2-40B4-BE49-F238E27FC236}">
                <a16:creationId xmlns:a16="http://schemas.microsoft.com/office/drawing/2014/main" id="{1387512C-62C6-6CE6-73BA-E37B17C7925D}"/>
              </a:ext>
            </a:extLst>
          </p:cNvPr>
          <p:cNvPicPr>
            <a:picLocks noChangeAspect="1"/>
          </p:cNvPicPr>
          <p:nvPr/>
        </p:nvPicPr>
        <p:blipFill>
          <a:blip r:embed="rId7"/>
          <a:stretch>
            <a:fillRect/>
          </a:stretch>
        </p:blipFill>
        <p:spPr>
          <a:xfrm>
            <a:off x="555213" y="321594"/>
            <a:ext cx="17177573" cy="9643811"/>
          </a:xfrm>
          <a:prstGeom prst="rect">
            <a:avLst/>
          </a:prstGeom>
        </p:spPr>
      </p:pic>
    </p:spTree>
    <p:extLst>
      <p:ext uri="{BB962C8B-B14F-4D97-AF65-F5344CB8AC3E}">
        <p14:creationId xmlns:p14="http://schemas.microsoft.com/office/powerpoint/2010/main" val="840136571"/>
      </p:ext>
    </p:extLst>
  </p:cSld>
  <p:clrMapOvr>
    <a:masterClrMapping/>
  </p:clrMapOvr>
  <mc:AlternateContent xmlns:mc="http://schemas.openxmlformats.org/markup-compatibility/2006">
    <mc:Choice xmlns:p14="http://schemas.microsoft.com/office/powerpoint/2010/main" Requires="p14">
      <p:transition spd="slow" p14:dur="2000" advTm="1418"/>
    </mc:Choice>
    <mc:Fallback>
      <p:transition spd="slow" advTm="1418"/>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5003701"/>
            <a:ext cx="942466" cy="279598"/>
          </a:xfrm>
          <a:prstGeom prst="rect">
            <a:avLst/>
          </a:prstGeom>
        </p:spPr>
      </p:pic>
      <p:pic>
        <p:nvPicPr>
          <p:cNvPr id="3" name="Picture 3"/>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2227332"/>
            <a:ext cx="942466" cy="279598"/>
          </a:xfrm>
          <a:prstGeom prst="rect">
            <a:avLst/>
          </a:prstGeom>
        </p:spPr>
      </p:pic>
      <p:pic>
        <p:nvPicPr>
          <p:cNvPr id="4" name="Picture 4"/>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7780070"/>
            <a:ext cx="942466" cy="279598"/>
          </a:xfrm>
          <a:prstGeom prst="rect">
            <a:avLst/>
          </a:prstGeom>
        </p:spPr>
      </p:pic>
      <p:pic>
        <p:nvPicPr>
          <p:cNvPr id="5" name="Picture 5"/>
          <p:cNvPicPr>
            <a:picLocks noChangeAspect="1"/>
          </p:cNvPicPr>
          <p:nvPr/>
        </p:nvPicPr>
        <p:blipFill>
          <a:blip r:embed="rId5"/>
          <a:srcRect l="4069" t="1617" r="4069" b="1617"/>
          <a:stretch>
            <a:fillRect/>
          </a:stretch>
        </p:blipFill>
        <p:spPr>
          <a:xfrm>
            <a:off x="4187791" y="1161805"/>
            <a:ext cx="5036754" cy="7963390"/>
          </a:xfrm>
          <a:prstGeom prst="rect">
            <a:avLst/>
          </a:prstGeom>
        </p:spPr>
      </p:pic>
      <p:sp>
        <p:nvSpPr>
          <p:cNvPr id="6" name="TextBox 6"/>
          <p:cNvSpPr txBox="1"/>
          <p:nvPr/>
        </p:nvSpPr>
        <p:spPr>
          <a:xfrm>
            <a:off x="457200" y="4539600"/>
            <a:ext cx="4703553" cy="1231106"/>
          </a:xfrm>
          <a:prstGeom prst="rect">
            <a:avLst/>
          </a:prstGeom>
        </p:spPr>
        <p:txBody>
          <a:bodyPr wrap="square" lIns="0" tIns="0" rIns="0" bIns="0" rtlCol="0" anchor="t">
            <a:spAutoFit/>
          </a:bodyPr>
          <a:lstStyle/>
          <a:p>
            <a:pPr>
              <a:lnSpc>
                <a:spcPts val="9600"/>
              </a:lnSpc>
            </a:pPr>
            <a:r>
              <a:rPr lang="en-US" sz="8000" spc="-80" dirty="0">
                <a:solidFill>
                  <a:srgbClr val="000000"/>
                </a:solidFill>
                <a:latin typeface="Graphik Regular" panose="020B0503030202060203" pitchFamily="34" charset="0"/>
              </a:rPr>
              <a:t>Summary</a:t>
            </a:r>
          </a:p>
        </p:txBody>
      </p:sp>
      <p:grpSp>
        <p:nvGrpSpPr>
          <p:cNvPr id="12" name="Group 12"/>
          <p:cNvGrpSpPr/>
          <p:nvPr/>
        </p:nvGrpSpPr>
        <p:grpSpPr>
          <a:xfrm>
            <a:off x="327032" y="-1179605"/>
            <a:ext cx="9711338" cy="2017079"/>
            <a:chOff x="0" y="0"/>
            <a:chExt cx="12948451" cy="2689439"/>
          </a:xfrm>
        </p:grpSpPr>
        <p:pic>
          <p:nvPicPr>
            <p:cNvPr id="13" name="Picture 13"/>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14" name="Picture 14"/>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5" name="Picture 1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6" name="Picture 16"/>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20" name="Group 11">
            <a:extLst>
              <a:ext uri="{FF2B5EF4-FFF2-40B4-BE49-F238E27FC236}">
                <a16:creationId xmlns:a16="http://schemas.microsoft.com/office/drawing/2014/main" id="{C00ABEC5-EF3F-4E3E-827E-EB1F2EF17C0D}"/>
              </a:ext>
            </a:extLst>
          </p:cNvPr>
          <p:cNvGrpSpPr/>
          <p:nvPr/>
        </p:nvGrpSpPr>
        <p:grpSpPr>
          <a:xfrm>
            <a:off x="11581833" y="1580430"/>
            <a:ext cx="5677467" cy="867617"/>
            <a:chOff x="0" y="-47625"/>
            <a:chExt cx="7569956" cy="1156823"/>
          </a:xfrm>
        </p:grpSpPr>
        <p:sp>
          <p:nvSpPr>
            <p:cNvPr id="21" name="TextBox 12">
              <a:extLst>
                <a:ext uri="{FF2B5EF4-FFF2-40B4-BE49-F238E27FC236}">
                  <a16:creationId xmlns:a16="http://schemas.microsoft.com/office/drawing/2014/main" id="{19A1BE45-8301-44C6-A0D0-F8FDA800622F}"/>
                </a:ext>
              </a:extLst>
            </p:cNvPr>
            <p:cNvSpPr txBox="1"/>
            <p:nvPr/>
          </p:nvSpPr>
          <p:spPr>
            <a:xfrm>
              <a:off x="0" y="691990"/>
              <a:ext cx="7569956" cy="417208"/>
            </a:xfrm>
            <a:prstGeom prst="rect">
              <a:avLst/>
            </a:prstGeom>
          </p:spPr>
          <p:txBody>
            <a:bodyPr lIns="0" tIns="0" rIns="0" bIns="0" rtlCol="0" anchor="t">
              <a:spAutoFit/>
            </a:bodyPr>
            <a:lstStyle/>
            <a:p>
              <a:pPr>
                <a:lnSpc>
                  <a:spcPts val="2660"/>
                </a:lnSpc>
              </a:pPr>
              <a:endParaRPr lang="en-US" sz="1900" spc="-19" dirty="0">
                <a:solidFill>
                  <a:srgbClr val="000000"/>
                </a:solidFill>
                <a:latin typeface="Graphik Regular" panose="020B0503030202060203" pitchFamily="34" charset="0"/>
              </a:endParaRPr>
            </a:p>
          </p:txBody>
        </p:sp>
        <p:sp>
          <p:nvSpPr>
            <p:cNvPr id="22" name="TextBox 13">
              <a:extLst>
                <a:ext uri="{FF2B5EF4-FFF2-40B4-BE49-F238E27FC236}">
                  <a16:creationId xmlns:a16="http://schemas.microsoft.com/office/drawing/2014/main" id="{3DAE5247-0244-4123-A713-8D8809E80C70}"/>
                </a:ext>
              </a:extLst>
            </p:cNvPr>
            <p:cNvSpPr txBox="1"/>
            <p:nvPr/>
          </p:nvSpPr>
          <p:spPr>
            <a:xfrm>
              <a:off x="0" y="-47625"/>
              <a:ext cx="7569956" cy="451705"/>
            </a:xfrm>
            <a:prstGeom prst="rect">
              <a:avLst/>
            </a:prstGeom>
          </p:spPr>
          <p:txBody>
            <a:bodyPr lIns="0" tIns="0" rIns="0" bIns="0" rtlCol="0" anchor="t">
              <a:spAutoFit/>
            </a:bodyPr>
            <a:lstStyle/>
            <a:p>
              <a:pPr>
                <a:lnSpc>
                  <a:spcPts val="2940"/>
                </a:lnSpc>
              </a:pPr>
              <a:endParaRPr lang="en-US" sz="2100" spc="-21" dirty="0">
                <a:solidFill>
                  <a:srgbClr val="000000"/>
                </a:solidFill>
                <a:latin typeface="Graphik Regular" panose="020B0503030202060203" pitchFamily="34" charset="0"/>
              </a:endParaRPr>
            </a:p>
          </p:txBody>
        </p:sp>
      </p:grpSp>
      <p:grpSp>
        <p:nvGrpSpPr>
          <p:cNvPr id="23" name="Group 14">
            <a:extLst>
              <a:ext uri="{FF2B5EF4-FFF2-40B4-BE49-F238E27FC236}">
                <a16:creationId xmlns:a16="http://schemas.microsoft.com/office/drawing/2014/main" id="{F49CBA38-C879-499F-B0F5-691188949921}"/>
              </a:ext>
            </a:extLst>
          </p:cNvPr>
          <p:cNvGrpSpPr/>
          <p:nvPr/>
        </p:nvGrpSpPr>
        <p:grpSpPr>
          <a:xfrm>
            <a:off x="11581833" y="6964868"/>
            <a:ext cx="5677467" cy="867617"/>
            <a:chOff x="0" y="-47625"/>
            <a:chExt cx="7569956" cy="1156823"/>
          </a:xfrm>
        </p:grpSpPr>
        <p:sp>
          <p:nvSpPr>
            <p:cNvPr id="24" name="TextBox 15">
              <a:extLst>
                <a:ext uri="{FF2B5EF4-FFF2-40B4-BE49-F238E27FC236}">
                  <a16:creationId xmlns:a16="http://schemas.microsoft.com/office/drawing/2014/main" id="{3A90234A-916B-4C29-ACF1-11F97E8C2563}"/>
                </a:ext>
              </a:extLst>
            </p:cNvPr>
            <p:cNvSpPr txBox="1"/>
            <p:nvPr/>
          </p:nvSpPr>
          <p:spPr>
            <a:xfrm>
              <a:off x="0" y="691990"/>
              <a:ext cx="7569956" cy="417208"/>
            </a:xfrm>
            <a:prstGeom prst="rect">
              <a:avLst/>
            </a:prstGeom>
          </p:spPr>
          <p:txBody>
            <a:bodyPr lIns="0" tIns="0" rIns="0" bIns="0" rtlCol="0" anchor="t">
              <a:spAutoFit/>
            </a:bodyPr>
            <a:lstStyle/>
            <a:p>
              <a:pPr>
                <a:lnSpc>
                  <a:spcPts val="2660"/>
                </a:lnSpc>
              </a:pPr>
              <a:endParaRPr lang="en-US" sz="1900" spc="-19" dirty="0">
                <a:solidFill>
                  <a:srgbClr val="000000"/>
                </a:solidFill>
                <a:latin typeface="Graphik Regular" panose="020B0503030202060203" pitchFamily="34" charset="0"/>
              </a:endParaRPr>
            </a:p>
          </p:txBody>
        </p:sp>
        <p:sp>
          <p:nvSpPr>
            <p:cNvPr id="25" name="TextBox 16">
              <a:extLst>
                <a:ext uri="{FF2B5EF4-FFF2-40B4-BE49-F238E27FC236}">
                  <a16:creationId xmlns:a16="http://schemas.microsoft.com/office/drawing/2014/main" id="{E1CF9388-A25B-45EF-AAD4-73FE2BA72053}"/>
                </a:ext>
              </a:extLst>
            </p:cNvPr>
            <p:cNvSpPr txBox="1"/>
            <p:nvPr/>
          </p:nvSpPr>
          <p:spPr>
            <a:xfrm>
              <a:off x="0" y="-47625"/>
              <a:ext cx="7569956" cy="451705"/>
            </a:xfrm>
            <a:prstGeom prst="rect">
              <a:avLst/>
            </a:prstGeom>
          </p:spPr>
          <p:txBody>
            <a:bodyPr lIns="0" tIns="0" rIns="0" bIns="0" rtlCol="0" anchor="t">
              <a:spAutoFit/>
            </a:bodyPr>
            <a:lstStyle/>
            <a:p>
              <a:pPr>
                <a:lnSpc>
                  <a:spcPts val="2940"/>
                </a:lnSpc>
              </a:pPr>
              <a:endParaRPr lang="en-US" sz="2100" spc="-21" dirty="0">
                <a:solidFill>
                  <a:srgbClr val="000000"/>
                </a:solidFill>
                <a:latin typeface="Graphik Regular" panose="020B0503030202060203" pitchFamily="34" charset="0"/>
              </a:endParaRPr>
            </a:p>
          </p:txBody>
        </p:sp>
      </p:grpSp>
      <p:sp>
        <p:nvSpPr>
          <p:cNvPr id="18" name="TextBox 17">
            <a:extLst>
              <a:ext uri="{FF2B5EF4-FFF2-40B4-BE49-F238E27FC236}">
                <a16:creationId xmlns:a16="http://schemas.microsoft.com/office/drawing/2014/main" id="{7C2831DD-D37D-E362-23F5-B9957CE0FED9}"/>
              </a:ext>
            </a:extLst>
          </p:cNvPr>
          <p:cNvSpPr txBox="1"/>
          <p:nvPr/>
        </p:nvSpPr>
        <p:spPr>
          <a:xfrm>
            <a:off x="10752596" y="1161805"/>
            <a:ext cx="7208371" cy="2677656"/>
          </a:xfrm>
          <a:prstGeom prst="rect">
            <a:avLst/>
          </a:prstGeom>
          <a:noFill/>
        </p:spPr>
        <p:txBody>
          <a:bodyPr wrap="square">
            <a:spAutoFit/>
          </a:bodyPr>
          <a:lstStyle/>
          <a:p>
            <a:r>
              <a:rPr lang="en-US" sz="2800" b="0" i="0" dirty="0">
                <a:effectLst/>
                <a:latin typeface="Arial" panose="020B0604020202020204" pitchFamily="34" charset="0"/>
                <a:cs typeface="Arial" panose="020B0604020202020204" pitchFamily="34" charset="0"/>
              </a:rPr>
              <a:t>Animals and science are two of the most popular content categories, indicating that users appreciate “real-life” and “factual” content the most. Recommendation would be to include more content related to these two categories.</a:t>
            </a:r>
          </a:p>
        </p:txBody>
      </p:sp>
      <p:sp>
        <p:nvSpPr>
          <p:cNvPr id="26" name="TextBox 25">
            <a:extLst>
              <a:ext uri="{FF2B5EF4-FFF2-40B4-BE49-F238E27FC236}">
                <a16:creationId xmlns:a16="http://schemas.microsoft.com/office/drawing/2014/main" id="{2D645143-89F8-D0D9-4C2F-881E59D7162D}"/>
              </a:ext>
            </a:extLst>
          </p:cNvPr>
          <p:cNvSpPr txBox="1"/>
          <p:nvPr/>
        </p:nvSpPr>
        <p:spPr>
          <a:xfrm>
            <a:off x="10752595" y="4072102"/>
            <a:ext cx="7208371" cy="2246769"/>
          </a:xfrm>
          <a:prstGeom prst="rect">
            <a:avLst/>
          </a:prstGeom>
          <a:noFill/>
        </p:spPr>
        <p:txBody>
          <a:bodyPr wrap="square">
            <a:spAutoFit/>
          </a:bodyPr>
          <a:lstStyle/>
          <a:p>
            <a:r>
              <a:rPr lang="en-US" sz="2800" dirty="0">
                <a:latin typeface="Arial" panose="020B0604020202020204" pitchFamily="34" charset="0"/>
                <a:cs typeface="Arial" panose="020B0604020202020204" pitchFamily="34" charset="0"/>
              </a:rPr>
              <a:t>Within top 5 categories, Food is a theme related to two categories, </a:t>
            </a:r>
            <a:r>
              <a:rPr lang="en-US" sz="2800" dirty="0" err="1">
                <a:latin typeface="Arial" panose="020B0604020202020204" pitchFamily="34" charset="0"/>
                <a:cs typeface="Arial" panose="020B0604020202020204" pitchFamily="34" charset="0"/>
              </a:rPr>
              <a:t>i.e</a:t>
            </a:r>
            <a:r>
              <a:rPr lang="en-US" sz="2800" dirty="0">
                <a:latin typeface="Arial" panose="020B0604020202020204" pitchFamily="34" charset="0"/>
                <a:cs typeface="Arial" panose="020B0604020202020204" pitchFamily="34" charset="0"/>
              </a:rPr>
              <a:t> “food” and “healthy eating”. Recommendation would be to collaborate with food brands to increase the user interaction.</a:t>
            </a:r>
            <a:endParaRPr lang="en-IN" sz="2800" dirty="0">
              <a:latin typeface="Arial" panose="020B0604020202020204" pitchFamily="34" charset="0"/>
              <a:cs typeface="Arial" panose="020B0604020202020204" pitchFamily="34" charset="0"/>
            </a:endParaRPr>
          </a:p>
        </p:txBody>
      </p:sp>
      <p:sp>
        <p:nvSpPr>
          <p:cNvPr id="28" name="TextBox 27">
            <a:extLst>
              <a:ext uri="{FF2B5EF4-FFF2-40B4-BE49-F238E27FC236}">
                <a16:creationId xmlns:a16="http://schemas.microsoft.com/office/drawing/2014/main" id="{AF4FC8B7-9448-A8A4-2CDF-903741AD7038}"/>
              </a:ext>
            </a:extLst>
          </p:cNvPr>
          <p:cNvSpPr txBox="1"/>
          <p:nvPr/>
        </p:nvSpPr>
        <p:spPr>
          <a:xfrm>
            <a:off x="10752596" y="6586564"/>
            <a:ext cx="7383004" cy="3539430"/>
          </a:xfrm>
          <a:prstGeom prst="rect">
            <a:avLst/>
          </a:prstGeom>
          <a:noFill/>
        </p:spPr>
        <p:txBody>
          <a:bodyPr wrap="square">
            <a:spAutoFit/>
          </a:bodyPr>
          <a:lstStyle/>
          <a:p>
            <a:r>
              <a:rPr lang="en-US" sz="2800" dirty="0">
                <a:latin typeface="Arial" panose="020B0604020202020204" pitchFamily="34" charset="0"/>
                <a:cs typeface="Arial" panose="020B0604020202020204" pitchFamily="34" charset="0"/>
              </a:rPr>
              <a:t>With rise in interest technology it is no surprise to see contents related to technology within the top categories. It show users enjoy your technology content. Recommendation would be encouraging young tech enthusiasts and collaborating with some of the world’s tech giants as this would definitely enhance user engagement.</a:t>
            </a:r>
            <a:endParaRPr lang="en-IN" sz="2800"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Tm="1619"/>
    </mc:Choice>
    <mc:Fallback>
      <p:transition spd="slow" advTm="1619"/>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TextBox 2"/>
          <p:cNvSpPr txBox="1"/>
          <p:nvPr/>
        </p:nvSpPr>
        <p:spPr>
          <a:xfrm>
            <a:off x="5421913" y="5552246"/>
            <a:ext cx="5385738" cy="412292"/>
          </a:xfrm>
          <a:prstGeom prst="rect">
            <a:avLst/>
          </a:prstGeom>
        </p:spPr>
        <p:txBody>
          <a:bodyPr lIns="0" tIns="0" rIns="0" bIns="0" rtlCol="0" anchor="t">
            <a:spAutoFit/>
          </a:bodyPr>
          <a:lstStyle/>
          <a:p>
            <a:pPr>
              <a:lnSpc>
                <a:spcPts val="3640"/>
              </a:lnSpc>
            </a:pPr>
            <a:r>
              <a:rPr lang="en-US" sz="2600" spc="-26" dirty="0">
                <a:solidFill>
                  <a:srgbClr val="FFFFFF"/>
                </a:solidFill>
                <a:latin typeface="Graphik Regular" panose="020B0503030202060203" pitchFamily="34" charset="0"/>
              </a:rPr>
              <a:t>ANY QUESTIONS?</a:t>
            </a:r>
          </a:p>
        </p:txBody>
      </p:sp>
      <p:grpSp>
        <p:nvGrpSpPr>
          <p:cNvPr id="3" name="Group 3"/>
          <p:cNvGrpSpPr/>
          <p:nvPr/>
        </p:nvGrpSpPr>
        <p:grpSpPr>
          <a:xfrm>
            <a:off x="728428" y="3599225"/>
            <a:ext cx="3546595" cy="3371248"/>
            <a:chOff x="0" y="0"/>
            <a:chExt cx="4728794" cy="4494997"/>
          </a:xfrm>
        </p:grpSpPr>
        <p:grpSp>
          <p:nvGrpSpPr>
            <p:cNvPr id="4" name="Group 4"/>
            <p:cNvGrpSpPr>
              <a:grpSpLocks noChangeAspect="1"/>
            </p:cNvGrpSpPr>
            <p:nvPr/>
          </p:nvGrpSpPr>
          <p:grpSpPr>
            <a:xfrm>
              <a:off x="782946" y="549149"/>
              <a:ext cx="3945848" cy="3945848"/>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chemeClr val="bg1"/>
              </a:solidFill>
            </p:spPr>
          </p:sp>
        </p:grpSp>
        <p:pic>
          <p:nvPicPr>
            <p:cNvPr id="6" name="Picture 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rot="-5115457">
              <a:off x="160550" y="152500"/>
              <a:ext cx="3945848" cy="3954260"/>
            </a:xfrm>
            <a:prstGeom prst="rect">
              <a:avLst/>
            </a:prstGeom>
          </p:spPr>
        </p:pic>
      </p:grpSp>
      <p:sp>
        <p:nvSpPr>
          <p:cNvPr id="7" name="TextBox 7"/>
          <p:cNvSpPr txBox="1"/>
          <p:nvPr/>
        </p:nvSpPr>
        <p:spPr>
          <a:xfrm>
            <a:off x="4669076" y="4178375"/>
            <a:ext cx="5729829"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Graphik Regular" panose="020B0503030202060203" pitchFamily="34" charset="0"/>
              </a:rPr>
              <a:t>Thank you!</a:t>
            </a:r>
          </a:p>
        </p:txBody>
      </p:sp>
      <p:grpSp>
        <p:nvGrpSpPr>
          <p:cNvPr id="8" name="Group 8"/>
          <p:cNvGrpSpPr/>
          <p:nvPr/>
        </p:nvGrpSpPr>
        <p:grpSpPr>
          <a:xfrm>
            <a:off x="517113" y="-1140306"/>
            <a:ext cx="17253775" cy="2017079"/>
            <a:chOff x="0" y="0"/>
            <a:chExt cx="23005033" cy="2689439"/>
          </a:xfrm>
        </p:grpSpPr>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13" name="Picture 1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4" name="Picture 14"/>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5" name="Picture 1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grpSp>
        <p:nvGrpSpPr>
          <p:cNvPr id="16" name="Group 16"/>
          <p:cNvGrpSpPr/>
          <p:nvPr/>
        </p:nvGrpSpPr>
        <p:grpSpPr>
          <a:xfrm>
            <a:off x="517113" y="9394369"/>
            <a:ext cx="17253775" cy="2017079"/>
            <a:chOff x="0" y="0"/>
            <a:chExt cx="23005033" cy="2689439"/>
          </a:xfrm>
        </p:grpSpPr>
        <p:pic>
          <p:nvPicPr>
            <p:cNvPr id="17" name="Picture 1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20" name="Picture 2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21" name="Picture 2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22" name="Picture 2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23" name="Picture 2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2000" advTm="2089"/>
    </mc:Choice>
    <mc:Fallback>
      <p:transition spd="slow" advTm="2089"/>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26242" y="19136"/>
            <a:ext cx="15338890" cy="9425956"/>
            <a:chOff x="-1456840" y="-3850891"/>
            <a:chExt cx="14133314" cy="1644676"/>
          </a:xfrm>
        </p:grpSpPr>
        <p:sp>
          <p:nvSpPr>
            <p:cNvPr id="3" name="TextBox 3"/>
            <p:cNvSpPr txBox="1"/>
            <p:nvPr/>
          </p:nvSpPr>
          <p:spPr>
            <a:xfrm>
              <a:off x="-1456840" y="-3850891"/>
              <a:ext cx="13699563" cy="300146"/>
            </a:xfrm>
            <a:prstGeom prst="rect">
              <a:avLst/>
            </a:prstGeom>
          </p:spPr>
          <p:txBody>
            <a:bodyPr wrap="square" lIns="0" tIns="0" rIns="0" bIns="0" rtlCol="0" anchor="t">
              <a:spAutoFit/>
            </a:bodyPr>
            <a:lstStyle/>
            <a:p>
              <a:pPr>
                <a:lnSpc>
                  <a:spcPts val="9600"/>
                </a:lnSpc>
              </a:pPr>
              <a:r>
                <a:rPr lang="en-US" sz="8000" spc="-80" dirty="0">
                  <a:solidFill>
                    <a:srgbClr val="000000"/>
                  </a:solidFill>
                  <a:latin typeface="Graphik Regular" panose="020B0503030202060203" pitchFamily="34" charset="0"/>
                </a:rPr>
                <a:t>Today's agenda</a:t>
              </a:r>
            </a:p>
          </p:txBody>
        </p:sp>
        <p:sp>
          <p:nvSpPr>
            <p:cNvPr id="4" name="TextBox 4"/>
            <p:cNvSpPr txBox="1"/>
            <p:nvPr/>
          </p:nvSpPr>
          <p:spPr>
            <a:xfrm>
              <a:off x="-1284780" y="-3656169"/>
              <a:ext cx="13961254" cy="1449954"/>
            </a:xfrm>
            <a:prstGeom prst="rect">
              <a:avLst/>
            </a:prstGeom>
          </p:spPr>
          <p:txBody>
            <a:bodyPr wrap="square" lIns="0" tIns="0" rIns="0" bIns="0" rtlCol="0" anchor="t">
              <a:spAutoFit/>
            </a:bodyPr>
            <a:lstStyle/>
            <a:p>
              <a:r>
                <a:rPr lang="en-US" sz="3600" spc="-19" dirty="0">
                  <a:solidFill>
                    <a:srgbClr val="000000"/>
                  </a:solidFill>
                  <a:latin typeface="Graphik Regular" panose="020B0503030202060203" pitchFamily="34" charset="0"/>
                </a:rPr>
                <a:t>Project recap : The project involved the study of data to check what kind of content is increasing the business and which categories are holding more importance than the others. </a:t>
              </a:r>
            </a:p>
            <a:p>
              <a:r>
                <a:rPr lang="en-US" sz="3600" spc="-19" dirty="0">
                  <a:solidFill>
                    <a:srgbClr val="000000"/>
                  </a:solidFill>
                  <a:latin typeface="Graphik Regular" panose="020B0503030202060203" pitchFamily="34" charset="0"/>
                </a:rPr>
                <a:t> </a:t>
              </a:r>
            </a:p>
            <a:p>
              <a:r>
                <a:rPr lang="en-US" sz="3600" spc="-19" dirty="0">
                  <a:solidFill>
                    <a:srgbClr val="000000"/>
                  </a:solidFill>
                  <a:latin typeface="Graphik Regular" panose="020B0503030202060203" pitchFamily="34" charset="0"/>
                </a:rPr>
                <a:t>Problem :  The client has reached a massive scale within recent years and does not have the resources internally to handle it. </a:t>
              </a:r>
            </a:p>
            <a:p>
              <a:endParaRPr lang="en-US" sz="3600" spc="-19" dirty="0">
                <a:solidFill>
                  <a:srgbClr val="000000"/>
                </a:solidFill>
                <a:latin typeface="Graphik Regular" panose="020B0503030202060203" pitchFamily="34" charset="0"/>
              </a:endParaRPr>
            </a:p>
            <a:p>
              <a:r>
                <a:rPr lang="en-US" sz="3600" spc="-19" dirty="0">
                  <a:solidFill>
                    <a:srgbClr val="000000"/>
                  </a:solidFill>
                  <a:latin typeface="Graphik Regular" panose="020B0503030202060203" pitchFamily="34" charset="0"/>
                </a:rPr>
                <a:t>The Analytics team: Our team did a detailed analysis of sample data sets with visualizations to understand the popularity of different content categories.</a:t>
              </a:r>
            </a:p>
            <a:p>
              <a:endParaRPr lang="en-US" sz="3600" spc="-19" dirty="0">
                <a:solidFill>
                  <a:srgbClr val="000000"/>
                </a:solidFill>
                <a:latin typeface="Graphik Regular" panose="020B0503030202060203" pitchFamily="34" charset="0"/>
              </a:endParaRPr>
            </a:p>
            <a:p>
              <a:r>
                <a:rPr lang="en-US" sz="3600" spc="-19" dirty="0">
                  <a:solidFill>
                    <a:srgbClr val="000000"/>
                  </a:solidFill>
                  <a:latin typeface="Graphik Regular" panose="020B0503030202060203" pitchFamily="34" charset="0"/>
                </a:rPr>
                <a:t>Process: We did a analysis of data to find out which categories a re performing better than others and contributing to maximum profit.</a:t>
              </a:r>
            </a:p>
            <a:p>
              <a:endParaRPr lang="en-US" sz="3600" spc="-19" dirty="0">
                <a:solidFill>
                  <a:srgbClr val="000000"/>
                </a:solidFill>
                <a:latin typeface="Graphik Regular" panose="020B0503030202060203" pitchFamily="34" charset="0"/>
              </a:endParaRPr>
            </a:p>
            <a:p>
              <a:r>
                <a:rPr lang="en-US" sz="3600" spc="-19" dirty="0">
                  <a:solidFill>
                    <a:srgbClr val="000000"/>
                  </a:solidFill>
                  <a:latin typeface="Graphik Regular" panose="020B0503030202060203" pitchFamily="34" charset="0"/>
                </a:rPr>
                <a:t>Summary: We will be sharing some insights on the basis of which some data driven decisions can be made for making the social buzz a better platform. </a:t>
              </a:r>
            </a:p>
          </p:txBody>
        </p:sp>
      </p:grpSp>
      <p:grpSp>
        <p:nvGrpSpPr>
          <p:cNvPr id="5" name="Group 5"/>
          <p:cNvGrpSpPr/>
          <p:nvPr/>
        </p:nvGrpSpPr>
        <p:grpSpPr>
          <a:xfrm>
            <a:off x="16097408" y="1180556"/>
            <a:ext cx="3545508" cy="3370302"/>
            <a:chOff x="0" y="0"/>
            <a:chExt cx="4727344" cy="4493736"/>
          </a:xfrm>
        </p:grpSpPr>
        <p:grpSp>
          <p:nvGrpSpPr>
            <p:cNvPr id="6" name="Group 6"/>
            <p:cNvGrpSpPr>
              <a:grpSpLocks noChangeAspect="1"/>
            </p:cNvGrpSpPr>
            <p:nvPr/>
          </p:nvGrpSpPr>
          <p:grpSpPr>
            <a:xfrm>
              <a:off x="644072" y="410464"/>
              <a:ext cx="4083272" cy="4083272"/>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8" name="Picture 8"/>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9" name="Group 9"/>
          <p:cNvGrpSpPr/>
          <p:nvPr/>
        </p:nvGrpSpPr>
        <p:grpSpPr>
          <a:xfrm>
            <a:off x="15711327" y="5462528"/>
            <a:ext cx="3545508" cy="3370302"/>
            <a:chOff x="0" y="0"/>
            <a:chExt cx="4727344" cy="4493736"/>
          </a:xfrm>
        </p:grpSpPr>
        <p:grpSp>
          <p:nvGrpSpPr>
            <p:cNvPr id="10" name="Group 10"/>
            <p:cNvGrpSpPr>
              <a:grpSpLocks noChangeAspect="1"/>
            </p:cNvGrpSpPr>
            <p:nvPr/>
          </p:nvGrpSpPr>
          <p:grpSpPr>
            <a:xfrm>
              <a:off x="644072" y="410464"/>
              <a:ext cx="4083272" cy="4083272"/>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2" name="Picture 1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3" name="Group 13"/>
          <p:cNvGrpSpPr/>
          <p:nvPr/>
        </p:nvGrpSpPr>
        <p:grpSpPr>
          <a:xfrm>
            <a:off x="15855881" y="9880847"/>
            <a:ext cx="3545508" cy="3370302"/>
            <a:chOff x="0" y="0"/>
            <a:chExt cx="4727344" cy="4493736"/>
          </a:xfrm>
        </p:grpSpPr>
        <p:grpSp>
          <p:nvGrpSpPr>
            <p:cNvPr id="14" name="Group 14"/>
            <p:cNvGrpSpPr>
              <a:grpSpLocks noChangeAspect="1"/>
            </p:cNvGrpSpPr>
            <p:nvPr/>
          </p:nvGrpSpPr>
          <p:grpSpPr>
            <a:xfrm>
              <a:off x="644072" y="410464"/>
              <a:ext cx="4083272" cy="408327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6" name="Picture 1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7" name="Group 17"/>
          <p:cNvGrpSpPr/>
          <p:nvPr/>
        </p:nvGrpSpPr>
        <p:grpSpPr>
          <a:xfrm>
            <a:off x="105975" y="406154"/>
            <a:ext cx="1220268" cy="9474693"/>
            <a:chOff x="0" y="0"/>
            <a:chExt cx="3005065" cy="12632924"/>
          </a:xfrm>
        </p:grpSpPr>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20" name="Picture 2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21" name="Picture 2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2000" advTm="1479"/>
    </mc:Choice>
    <mc:Fallback>
      <p:transition spd="slow" advTm="1479"/>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517113" y="584601"/>
            <a:ext cx="17253775" cy="9117799"/>
            <a:chOff x="0" y="0"/>
            <a:chExt cx="23005033" cy="12157065"/>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3155875"/>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6311751"/>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9467626"/>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3155875"/>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6311751"/>
              <a:ext cx="2891870" cy="2689439"/>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9467626"/>
              <a:ext cx="2891870" cy="2689439"/>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3155875"/>
              <a:ext cx="2891870" cy="2689439"/>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6311751"/>
              <a:ext cx="2891870" cy="2689439"/>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9467626"/>
              <a:ext cx="2891870" cy="2689439"/>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3155875"/>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6311751"/>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9467626"/>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3155875"/>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6311751"/>
              <a:ext cx="2891870" cy="2689439"/>
            </a:xfrm>
            <a:prstGeom prst="rect">
              <a:avLst/>
            </a:prstGeom>
          </p:spPr>
        </p:pic>
        <p:pic>
          <p:nvPicPr>
            <p:cNvPr id="22" name="Picture 2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9467626"/>
              <a:ext cx="2891870" cy="2689439"/>
            </a:xfrm>
            <a:prstGeom prst="rect">
              <a:avLst/>
            </a:prstGeom>
          </p:spPr>
        </p:pic>
        <p:pic>
          <p:nvPicPr>
            <p:cNvPr id="23" name="Picture 2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4" name="Picture 2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3155875"/>
              <a:ext cx="2891870" cy="2689439"/>
            </a:xfrm>
            <a:prstGeom prst="rect">
              <a:avLst/>
            </a:prstGeom>
          </p:spPr>
        </p:pic>
        <p:pic>
          <p:nvPicPr>
            <p:cNvPr id="25" name="Picture 2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6311751"/>
              <a:ext cx="2891870" cy="2689439"/>
            </a:xfrm>
            <a:prstGeom prst="rect">
              <a:avLst/>
            </a:prstGeom>
          </p:spPr>
        </p:pic>
        <p:pic>
          <p:nvPicPr>
            <p:cNvPr id="26" name="Picture 2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9467626"/>
              <a:ext cx="2891870" cy="2689439"/>
            </a:xfrm>
            <a:prstGeom prst="rect">
              <a:avLst/>
            </a:prstGeom>
          </p:spPr>
        </p:pic>
        <p:pic>
          <p:nvPicPr>
            <p:cNvPr id="27" name="Picture 2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pic>
          <p:nvPicPr>
            <p:cNvPr id="28" name="Picture 2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155875"/>
              <a:ext cx="2891870" cy="2689439"/>
            </a:xfrm>
            <a:prstGeom prst="rect">
              <a:avLst/>
            </a:prstGeom>
          </p:spPr>
        </p:pic>
        <p:pic>
          <p:nvPicPr>
            <p:cNvPr id="29" name="Picture 2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311751"/>
              <a:ext cx="2891870" cy="2689439"/>
            </a:xfrm>
            <a:prstGeom prst="rect">
              <a:avLst/>
            </a:prstGeom>
          </p:spPr>
        </p:pic>
        <p:pic>
          <p:nvPicPr>
            <p:cNvPr id="30" name="Picture 3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467626"/>
              <a:ext cx="2891870" cy="2689439"/>
            </a:xfrm>
            <a:prstGeom prst="rect">
              <a:avLst/>
            </a:prstGeom>
          </p:spPr>
        </p:pic>
      </p:grpSp>
      <p:sp>
        <p:nvSpPr>
          <p:cNvPr id="31" name="AutoShape 31"/>
          <p:cNvSpPr/>
          <p:nvPr/>
        </p:nvSpPr>
        <p:spPr>
          <a:xfrm>
            <a:off x="1295400" y="2028890"/>
            <a:ext cx="15925800" cy="7153210"/>
          </a:xfrm>
          <a:prstGeom prst="rect">
            <a:avLst/>
          </a:prstGeom>
          <a:solidFill>
            <a:schemeClr val="bg1"/>
          </a:solidFill>
        </p:spPr>
        <p:txBody>
          <a:bodyPr/>
          <a:lstStyle/>
          <a:p>
            <a:endParaRPr lang="en-IN" dirty="0"/>
          </a:p>
        </p:txBody>
      </p:sp>
      <p:sp>
        <p:nvSpPr>
          <p:cNvPr id="33" name="TextBox 33"/>
          <p:cNvSpPr txBox="1"/>
          <p:nvPr/>
        </p:nvSpPr>
        <p:spPr>
          <a:xfrm>
            <a:off x="1295399" y="564356"/>
            <a:ext cx="14575981" cy="9910405"/>
          </a:xfrm>
          <a:prstGeom prst="rect">
            <a:avLst/>
          </a:prstGeom>
        </p:spPr>
        <p:txBody>
          <a:bodyPr wrap="square" lIns="0" tIns="0" rIns="0" bIns="0" rtlCol="0" anchor="t">
            <a:spAutoFit/>
          </a:bodyPr>
          <a:lstStyle/>
          <a:p>
            <a:pPr algn="ctr">
              <a:lnSpc>
                <a:spcPts val="9600"/>
              </a:lnSpc>
            </a:pPr>
            <a:r>
              <a:rPr lang="en-US" sz="8000" spc="-80" dirty="0">
                <a:solidFill>
                  <a:srgbClr val="FFFFFF"/>
                </a:solidFill>
                <a:latin typeface="Graphik Regular" panose="020B0503030202060203" pitchFamily="34" charset="0"/>
              </a:rPr>
              <a:t>Project Recap</a:t>
            </a:r>
          </a:p>
          <a:p>
            <a:endParaRPr lang="en-US" sz="4400" spc="-80" dirty="0">
              <a:latin typeface="Graphik Regular" panose="020B0503030202060203" pitchFamily="34" charset="0"/>
            </a:endParaRPr>
          </a:p>
          <a:p>
            <a:r>
              <a:rPr lang="en-US" sz="4400" spc="-80" dirty="0">
                <a:latin typeface="Graphik Regular" panose="020B0503030202060203" pitchFamily="34" charset="0"/>
              </a:rPr>
              <a:t>Social Buzz is a fast growing social media platform that needs to handle its rapidly expanding data. Accenture has begun a detailed data analysis focusing on the tasks such as :</a:t>
            </a:r>
          </a:p>
          <a:p>
            <a:pPr>
              <a:lnSpc>
                <a:spcPct val="150000"/>
              </a:lnSpc>
            </a:pPr>
            <a:r>
              <a:rPr lang="en-US" sz="4400" spc="-80" dirty="0">
                <a:latin typeface="Graphik Regular" panose="020B0503030202060203" pitchFamily="34" charset="0"/>
              </a:rPr>
              <a:t>•An audit of Social Buzz's big data practice</a:t>
            </a:r>
          </a:p>
          <a:p>
            <a:pPr algn="l">
              <a:lnSpc>
                <a:spcPct val="150000"/>
              </a:lnSpc>
            </a:pPr>
            <a:r>
              <a:rPr lang="en-US" sz="4400" spc="-80" dirty="0">
                <a:latin typeface="Graphik Regular" panose="020B0503030202060203" pitchFamily="34" charset="0"/>
              </a:rPr>
              <a:t>•Recommendations for a successful IPO</a:t>
            </a:r>
          </a:p>
          <a:p>
            <a:pPr algn="l">
              <a:lnSpc>
                <a:spcPct val="150000"/>
              </a:lnSpc>
            </a:pPr>
            <a:r>
              <a:rPr lang="en-US" sz="4400" spc="-80" dirty="0">
                <a:latin typeface="Graphik Regular" panose="020B0503030202060203" pitchFamily="34" charset="0"/>
              </a:rPr>
              <a:t>•Analysis to find Social Buzz's top 5 most popular categories of available  content</a:t>
            </a:r>
          </a:p>
          <a:p>
            <a:r>
              <a:rPr lang="en-US" sz="4400" spc="-80" dirty="0">
                <a:latin typeface="Graphik Regular" panose="020B0503030202060203" pitchFamily="34" charset="0"/>
              </a:rPr>
              <a:t> </a:t>
            </a:r>
          </a:p>
          <a:p>
            <a:endParaRPr lang="en-US" sz="8000" spc="-80" dirty="0">
              <a:solidFill>
                <a:srgbClr val="FFFFFF"/>
              </a:solidFill>
              <a:latin typeface="Graphik Regular" panose="020B0503030202060203"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Tm="1551"/>
    </mc:Choice>
    <mc:Fallback>
      <p:transition spd="slow" advTm="1551"/>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8195696"/>
            <a:ext cx="3545508" cy="3370302"/>
            <a:chOff x="0" y="0"/>
            <a:chExt cx="4727344" cy="4493736"/>
          </a:xfrm>
        </p:grpSpPr>
        <p:grpSp>
          <p:nvGrpSpPr>
            <p:cNvPr id="3" name="Group 3"/>
            <p:cNvGrpSpPr>
              <a:grpSpLocks noChangeAspect="1"/>
            </p:cNvGrpSpPr>
            <p:nvPr/>
          </p:nvGrpSpPr>
          <p:grpSpPr>
            <a:xfrm>
              <a:off x="644072" y="410464"/>
              <a:ext cx="4083272" cy="4083272"/>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5" name="Picture 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sp>
        <p:nvSpPr>
          <p:cNvPr id="6" name="AutoShape 6"/>
          <p:cNvSpPr/>
          <p:nvPr/>
        </p:nvSpPr>
        <p:spPr>
          <a:xfrm>
            <a:off x="58749" y="81688"/>
            <a:ext cx="10110761" cy="10287000"/>
          </a:xfrm>
          <a:prstGeom prst="rect">
            <a:avLst/>
          </a:prstGeom>
          <a:solidFill>
            <a:srgbClr val="A100FF"/>
          </a:solidFill>
          <a:ln>
            <a:solidFill>
              <a:srgbClr val="A100FF"/>
            </a:solidFill>
          </a:ln>
        </p:spPr>
        <p:txBody>
          <a:bodyPr/>
          <a:lstStyle/>
          <a:p>
            <a:r>
              <a:rPr lang="en-AU" dirty="0"/>
              <a:t>s</a:t>
            </a:r>
          </a:p>
        </p:txBody>
      </p:sp>
      <p:grpSp>
        <p:nvGrpSpPr>
          <p:cNvPr id="7" name="Group 7"/>
          <p:cNvGrpSpPr/>
          <p:nvPr/>
        </p:nvGrpSpPr>
        <p:grpSpPr>
          <a:xfrm>
            <a:off x="-146279" y="406153"/>
            <a:ext cx="2253799" cy="9474693"/>
            <a:chOff x="0" y="0"/>
            <a:chExt cx="3005065" cy="12632924"/>
          </a:xfrm>
        </p:grpSpPr>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grpSp>
        <p:nvGrpSpPr>
          <p:cNvPr id="16" name="Group 16"/>
          <p:cNvGrpSpPr/>
          <p:nvPr/>
        </p:nvGrpSpPr>
        <p:grpSpPr>
          <a:xfrm>
            <a:off x="15986267" y="-1061348"/>
            <a:ext cx="3545508" cy="3370302"/>
            <a:chOff x="0" y="0"/>
            <a:chExt cx="4727344" cy="4493736"/>
          </a:xfrm>
        </p:grpSpPr>
        <p:grpSp>
          <p:nvGrpSpPr>
            <p:cNvPr id="17" name="Group 17"/>
            <p:cNvGrpSpPr>
              <a:grpSpLocks noChangeAspect="1"/>
            </p:cNvGrpSpPr>
            <p:nvPr/>
          </p:nvGrpSpPr>
          <p:grpSpPr>
            <a:xfrm>
              <a:off x="644072" y="410464"/>
              <a:ext cx="4083272" cy="4083272"/>
              <a:chOff x="0" y="0"/>
              <a:chExt cx="6350000" cy="6350000"/>
            </a:xfrm>
          </p:grpSpPr>
          <p:sp>
            <p:nvSpPr>
              <p:cNvPr id="18" name="Freeform 18"/>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9" name="Picture 1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pic>
        <p:nvPicPr>
          <p:cNvPr id="20" name="Picture 20"/>
          <p:cNvPicPr>
            <a:picLocks noChangeAspect="1"/>
          </p:cNvPicPr>
          <p:nvPr/>
        </p:nvPicPr>
        <p:blipFill>
          <a:blip r:embed="rId7"/>
          <a:srcRect l="24693" r="24693"/>
          <a:stretch>
            <a:fillRect/>
          </a:stretch>
        </p:blipFill>
        <p:spPr>
          <a:xfrm>
            <a:off x="11007484" y="1028700"/>
            <a:ext cx="6251816" cy="8229600"/>
          </a:xfrm>
          <a:prstGeom prst="rect">
            <a:avLst/>
          </a:prstGeom>
        </p:spPr>
      </p:pic>
      <p:sp>
        <p:nvSpPr>
          <p:cNvPr id="21" name="TextBox 21"/>
          <p:cNvSpPr txBox="1"/>
          <p:nvPr/>
        </p:nvSpPr>
        <p:spPr>
          <a:xfrm>
            <a:off x="2209815" y="623441"/>
            <a:ext cx="7489646" cy="11449288"/>
          </a:xfrm>
          <a:prstGeom prst="rect">
            <a:avLst/>
          </a:prstGeom>
        </p:spPr>
        <p:txBody>
          <a:bodyPr wrap="square" lIns="0" tIns="0" rIns="0" bIns="0" rtlCol="0" anchor="t">
            <a:spAutoFit/>
          </a:bodyPr>
          <a:lstStyle/>
          <a:p>
            <a:pPr>
              <a:lnSpc>
                <a:spcPts val="9600"/>
              </a:lnSpc>
            </a:pPr>
            <a:r>
              <a:rPr lang="en-US" sz="8000" spc="-80" dirty="0">
                <a:solidFill>
                  <a:srgbClr val="FFFFFF"/>
                </a:solidFill>
                <a:latin typeface="Graphik Regular" panose="020B0503030202060203" pitchFamily="34" charset="0"/>
              </a:rPr>
              <a:t>Problem</a:t>
            </a:r>
          </a:p>
          <a:p>
            <a:pPr marL="342900" indent="-342900">
              <a:buFont typeface="Arial" panose="020B0604020202020204" pitchFamily="34" charset="0"/>
              <a:buChar char="•"/>
            </a:pPr>
            <a:r>
              <a:rPr lang="en-US" sz="2800" b="0" i="0" dirty="0">
                <a:solidFill>
                  <a:schemeClr val="tx1">
                    <a:lumMod val="85000"/>
                    <a:lumOff val="15000"/>
                  </a:schemeClr>
                </a:solidFill>
                <a:effectLst/>
                <a:latin typeface="Arial" panose="020B0604020202020204" pitchFamily="34" charset="0"/>
                <a:cs typeface="Arial" panose="020B0604020202020204" pitchFamily="34" charset="0"/>
              </a:rPr>
              <a:t>The client has reached a massive scale within recent years and does not have the resources internally to handle it.</a:t>
            </a:r>
          </a:p>
          <a:p>
            <a:pPr marL="342900" indent="-342900">
              <a:buFont typeface="Arial" panose="020B0604020202020204" pitchFamily="34" charset="0"/>
              <a:buChar char="•"/>
            </a:pPr>
            <a:endParaRPr lang="en-US" sz="2800" b="0" i="0" dirty="0">
              <a:solidFill>
                <a:schemeClr val="tx1">
                  <a:lumMod val="85000"/>
                  <a:lumOff val="15000"/>
                </a:schemeClr>
              </a:solidFill>
              <a:effectLst/>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800" b="0" i="0" dirty="0">
                <a:solidFill>
                  <a:schemeClr val="tx1">
                    <a:lumMod val="85000"/>
                    <a:lumOff val="15000"/>
                  </a:schemeClr>
                </a:solidFill>
                <a:effectLst/>
                <a:latin typeface="Arial" panose="020B0604020202020204" pitchFamily="34" charset="0"/>
                <a:cs typeface="Arial" panose="020B0604020202020204" pitchFamily="34" charset="0"/>
              </a:rPr>
              <a:t>Social Buzz receives over 100000 posts per day which amounts 36,</a:t>
            </a:r>
            <a:r>
              <a:rPr lang="en-US" sz="2800" dirty="0">
                <a:solidFill>
                  <a:schemeClr val="tx1">
                    <a:lumMod val="85000"/>
                    <a:lumOff val="15000"/>
                  </a:schemeClr>
                </a:solidFill>
                <a:latin typeface="Arial" panose="020B0604020202020204" pitchFamily="34" charset="0"/>
                <a:cs typeface="Arial" panose="020B0604020202020204" pitchFamily="34" charset="0"/>
              </a:rPr>
              <a:t>500,000 posts every year, of which this all unstructured data making it very hard to make a sense.</a:t>
            </a:r>
          </a:p>
          <a:p>
            <a:pPr marL="342900" indent="-342900">
              <a:buFont typeface="Arial" panose="020B0604020202020204" pitchFamily="34" charset="0"/>
              <a:buChar char="•"/>
            </a:pPr>
            <a:endParaRPr lang="en-US" sz="2800" b="0" i="0" dirty="0">
              <a:solidFill>
                <a:schemeClr val="tx1">
                  <a:lumMod val="85000"/>
                  <a:lumOff val="15000"/>
                </a:schemeClr>
              </a:solidFill>
              <a:effectLst/>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800" b="0" i="0" dirty="0">
                <a:solidFill>
                  <a:srgbClr val="333333"/>
                </a:solidFill>
                <a:effectLst/>
                <a:latin typeface="Arial" panose="020B0604020202020204" pitchFamily="34" charset="0"/>
                <a:cs typeface="Arial" panose="020B0604020202020204" pitchFamily="34" charset="0"/>
              </a:rPr>
              <a:t>Identify the requirements that need to be delivered for this project.</a:t>
            </a:r>
          </a:p>
          <a:p>
            <a:pPr marL="342900" indent="-342900">
              <a:buFont typeface="Arial" panose="020B0604020202020204" pitchFamily="34" charset="0"/>
              <a:buChar char="•"/>
            </a:pPr>
            <a:endParaRPr lang="en-US" sz="2800" b="0" i="0" dirty="0">
              <a:solidFill>
                <a:srgbClr val="333333"/>
              </a:solidFill>
              <a:effectLst/>
              <a:latin typeface="Arial" panose="020B0604020202020204" pitchFamily="34" charset="0"/>
              <a:cs typeface="Arial" panose="020B0604020202020204" pitchFamily="34" charset="0"/>
            </a:endParaRPr>
          </a:p>
          <a:p>
            <a:pPr>
              <a:buFont typeface="Arial" panose="020B0604020202020204" pitchFamily="34" charset="0"/>
              <a:buChar char="•"/>
            </a:pPr>
            <a:r>
              <a:rPr lang="en-US" sz="2800" b="0" i="0" dirty="0">
                <a:solidFill>
                  <a:srgbClr val="24292F"/>
                </a:solidFill>
                <a:effectLst/>
                <a:latin typeface="Arial" panose="020B0604020202020204" pitchFamily="34" charset="0"/>
                <a:cs typeface="Arial" panose="020B0604020202020204" pitchFamily="34" charset="0"/>
              </a:rPr>
              <a:t>   Creation of sample data set tables that can give us results.</a:t>
            </a:r>
          </a:p>
          <a:p>
            <a:pPr>
              <a:buFont typeface="Arial" panose="020B0604020202020204" pitchFamily="34" charset="0"/>
              <a:buChar char="•"/>
            </a:pPr>
            <a:endParaRPr lang="en-US" sz="2800" b="0" i="0" dirty="0">
              <a:solidFill>
                <a:srgbClr val="24292F"/>
              </a:solidFill>
              <a:effectLst/>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800" b="0" i="0" dirty="0">
                <a:solidFill>
                  <a:srgbClr val="24292F"/>
                </a:solidFill>
                <a:effectLst/>
                <a:latin typeface="Arial" panose="020B0604020202020204" pitchFamily="34" charset="0"/>
                <a:cs typeface="Arial" panose="020B0604020202020204" pitchFamily="34" charset="0"/>
              </a:rPr>
              <a:t>An analysis of their content categories that   highlights the top categories with the largest aggregate popularity on the basis of scores.</a:t>
            </a:r>
          </a:p>
          <a:p>
            <a:pPr>
              <a:lnSpc>
                <a:spcPts val="9600"/>
              </a:lnSpc>
            </a:pPr>
            <a:endParaRPr lang="en-US" sz="8000" spc="-80" dirty="0">
              <a:solidFill>
                <a:srgbClr val="FFFFFF"/>
              </a:solidFill>
              <a:latin typeface="Graphik Regular" panose="020B0503030202060203" pitchFamily="34" charset="0"/>
            </a:endParaRPr>
          </a:p>
          <a:p>
            <a:pPr>
              <a:lnSpc>
                <a:spcPts val="9600"/>
              </a:lnSpc>
            </a:pPr>
            <a:endParaRPr lang="en-US" sz="8000" spc="-80" dirty="0">
              <a:solidFill>
                <a:srgbClr val="FFFFFF"/>
              </a:solidFill>
              <a:latin typeface="Graphik Regular" panose="020B0503030202060203"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Tm="1287"/>
    </mc:Choice>
    <mc:Fallback>
      <p:transition spd="slow" advTm="1287"/>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06723" y="406153"/>
            <a:ext cx="9939843" cy="9474693"/>
            <a:chOff x="0" y="0"/>
            <a:chExt cx="13253124"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0"/>
              <a:ext cx="3005065"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0"/>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9838214"/>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0"/>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3279405"/>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6558809"/>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9838214"/>
              <a:ext cx="3005065" cy="2794710"/>
            </a:xfrm>
            <a:prstGeom prst="rect">
              <a:avLst/>
            </a:prstGeom>
          </p:spPr>
        </p:pic>
      </p:grpSp>
      <p:sp>
        <p:nvSpPr>
          <p:cNvPr id="15" name="AutoShape 15"/>
          <p:cNvSpPr/>
          <p:nvPr/>
        </p:nvSpPr>
        <p:spPr>
          <a:xfrm>
            <a:off x="2110745" y="1825527"/>
            <a:ext cx="6750815" cy="6635945"/>
          </a:xfrm>
          <a:prstGeom prst="rect">
            <a:avLst/>
          </a:prstGeom>
          <a:solidFill>
            <a:srgbClr val="FFFFFF"/>
          </a:solidFill>
        </p:spPr>
      </p:sp>
      <p:grpSp>
        <p:nvGrpSpPr>
          <p:cNvPr id="16" name="Group 16"/>
          <p:cNvGrpSpPr>
            <a:grpSpLocks noChangeAspect="1"/>
          </p:cNvGrpSpPr>
          <p:nvPr/>
        </p:nvGrpSpPr>
        <p:grpSpPr>
          <a:xfrm>
            <a:off x="11825797" y="1270731"/>
            <a:ext cx="2085137" cy="2085137"/>
            <a:chOff x="0" y="0"/>
            <a:chExt cx="6350000" cy="6350000"/>
          </a:xfrm>
        </p:grpSpPr>
        <p:sp>
          <p:nvSpPr>
            <p:cNvPr id="17" name="Freeform 1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grpSp>
        <p:nvGrpSpPr>
          <p:cNvPr id="21" name="Group 21"/>
          <p:cNvGrpSpPr>
            <a:grpSpLocks noChangeAspect="1"/>
          </p:cNvGrpSpPr>
          <p:nvPr/>
        </p:nvGrpSpPr>
        <p:grpSpPr>
          <a:xfrm>
            <a:off x="11825797" y="4221947"/>
            <a:ext cx="2085137" cy="2085137"/>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3" name="Group 23"/>
          <p:cNvGrpSpPr>
            <a:grpSpLocks noChangeAspect="1"/>
          </p:cNvGrpSpPr>
          <p:nvPr/>
        </p:nvGrpSpPr>
        <p:grpSpPr>
          <a:xfrm>
            <a:off x="11411515" y="4002073"/>
            <a:ext cx="2187334" cy="2123082"/>
            <a:chOff x="-23042" y="66269"/>
            <a:chExt cx="6542158" cy="6349987"/>
          </a:xfrm>
        </p:grpSpPr>
        <p:sp>
          <p:nvSpPr>
            <p:cNvPr id="24" name="Freeform 24"/>
            <p:cNvSpPr/>
            <p:nvPr/>
          </p:nvSpPr>
          <p:spPr>
            <a:xfrm>
              <a:off x="-23042" y="119185"/>
              <a:ext cx="6542158"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5"/>
              <a:stretch>
                <a:fillRect l="-162891" t="-16684" r="-160683" b="-166629"/>
              </a:stretch>
            </a:blipFill>
            <a:ln>
              <a:solidFill>
                <a:srgbClr val="00BAFF"/>
              </a:solidFill>
            </a:ln>
          </p:spPr>
        </p:sp>
        <p:sp>
          <p:nvSpPr>
            <p:cNvPr id="25" name="Freeform 25"/>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grpSp>
        <p:nvGrpSpPr>
          <p:cNvPr id="26" name="Group 26"/>
          <p:cNvGrpSpPr>
            <a:grpSpLocks noChangeAspect="1"/>
          </p:cNvGrpSpPr>
          <p:nvPr/>
        </p:nvGrpSpPr>
        <p:grpSpPr>
          <a:xfrm>
            <a:off x="11825797" y="7173163"/>
            <a:ext cx="2085137" cy="2085137"/>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sp>
        <p:nvSpPr>
          <p:cNvPr id="31" name="TextBox 31"/>
          <p:cNvSpPr txBox="1"/>
          <p:nvPr/>
        </p:nvSpPr>
        <p:spPr>
          <a:xfrm>
            <a:off x="2670508" y="3331799"/>
            <a:ext cx="5612273" cy="3693319"/>
          </a:xfrm>
          <a:prstGeom prst="rect">
            <a:avLst/>
          </a:prstGeom>
        </p:spPr>
        <p:txBody>
          <a:bodyPr lIns="0" tIns="0" rIns="0" bIns="0" rtlCol="0" anchor="t">
            <a:spAutoFit/>
          </a:bodyPr>
          <a:lstStyle/>
          <a:p>
            <a:pPr algn="ctr">
              <a:lnSpc>
                <a:spcPts val="9600"/>
              </a:lnSpc>
            </a:pPr>
            <a:r>
              <a:rPr lang="en-US" sz="8000" spc="-80" dirty="0">
                <a:solidFill>
                  <a:srgbClr val="000000"/>
                </a:solidFill>
                <a:latin typeface="Graphik Regular" panose="020B0503030202060203" pitchFamily="34" charset="0"/>
              </a:rPr>
              <a:t>The Analytics team</a:t>
            </a:r>
          </a:p>
        </p:txBody>
      </p:sp>
      <p:grpSp>
        <p:nvGrpSpPr>
          <p:cNvPr id="32" name="Group 28">
            <a:extLst>
              <a:ext uri="{FF2B5EF4-FFF2-40B4-BE49-F238E27FC236}">
                <a16:creationId xmlns:a16="http://schemas.microsoft.com/office/drawing/2014/main" id="{DF8F12D1-CA01-C1F9-7E0D-00D380163A7E}"/>
              </a:ext>
            </a:extLst>
          </p:cNvPr>
          <p:cNvGrpSpPr>
            <a:grpSpLocks noChangeAspect="1"/>
          </p:cNvGrpSpPr>
          <p:nvPr/>
        </p:nvGrpSpPr>
        <p:grpSpPr>
          <a:xfrm>
            <a:off x="11443639" y="1230525"/>
            <a:ext cx="2174041" cy="2165548"/>
            <a:chOff x="0" y="0"/>
            <a:chExt cx="6502400" cy="6477000"/>
          </a:xfrm>
        </p:grpSpPr>
        <p:sp>
          <p:nvSpPr>
            <p:cNvPr id="33" name="Freeform 29">
              <a:extLst>
                <a:ext uri="{FF2B5EF4-FFF2-40B4-BE49-F238E27FC236}">
                  <a16:creationId xmlns:a16="http://schemas.microsoft.com/office/drawing/2014/main" id="{F4B54887-90EC-55B9-906B-B011A22DDD81}"/>
                </a:ext>
              </a:extLst>
            </p:cNvPr>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6"/>
              <a:stretch>
                <a:fillRect l="-164266" t="1917" r="-22903" b="-93994"/>
              </a:stretch>
            </a:blipFill>
            <a:ln>
              <a:solidFill>
                <a:srgbClr val="00BAFF"/>
              </a:solidFill>
            </a:ln>
          </p:spPr>
          <p:txBody>
            <a:bodyPr/>
            <a:lstStyle/>
            <a:p>
              <a:endParaRPr lang="en-AU" dirty="0"/>
            </a:p>
          </p:txBody>
        </p:sp>
        <p:sp>
          <p:nvSpPr>
            <p:cNvPr id="34" name="Freeform 30">
              <a:extLst>
                <a:ext uri="{FF2B5EF4-FFF2-40B4-BE49-F238E27FC236}">
                  <a16:creationId xmlns:a16="http://schemas.microsoft.com/office/drawing/2014/main" id="{1EE8B301-90F7-D72A-9E86-F979C0EC5B90}"/>
                </a:ext>
              </a:extLst>
            </p:cNvPr>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pic>
        <p:nvPicPr>
          <p:cNvPr id="40" name="Picture 39">
            <a:extLst>
              <a:ext uri="{FF2B5EF4-FFF2-40B4-BE49-F238E27FC236}">
                <a16:creationId xmlns:a16="http://schemas.microsoft.com/office/drawing/2014/main" id="{A2A11CC0-928A-E2AA-979A-2EC90AFB4651}"/>
              </a:ext>
            </a:extLst>
          </p:cNvPr>
          <p:cNvPicPr>
            <a:picLocks noChangeAspect="1"/>
          </p:cNvPicPr>
          <p:nvPr/>
        </p:nvPicPr>
        <p:blipFill>
          <a:blip r:embed="rId7"/>
          <a:stretch>
            <a:fillRect/>
          </a:stretch>
        </p:blipFill>
        <p:spPr>
          <a:xfrm>
            <a:off x="11405419" y="7170930"/>
            <a:ext cx="2453105" cy="2471481"/>
          </a:xfrm>
          <a:prstGeom prst="rect">
            <a:avLst/>
          </a:prstGeom>
        </p:spPr>
      </p:pic>
      <p:sp>
        <p:nvSpPr>
          <p:cNvPr id="42" name="TextBox 41">
            <a:extLst>
              <a:ext uri="{FF2B5EF4-FFF2-40B4-BE49-F238E27FC236}">
                <a16:creationId xmlns:a16="http://schemas.microsoft.com/office/drawing/2014/main" id="{FE62BCC0-5C7C-0AD4-B2BF-2CC6ED1D78CB}"/>
              </a:ext>
            </a:extLst>
          </p:cNvPr>
          <p:cNvSpPr txBox="1"/>
          <p:nvPr/>
        </p:nvSpPr>
        <p:spPr>
          <a:xfrm>
            <a:off x="14244288" y="1825527"/>
            <a:ext cx="9144000" cy="954107"/>
          </a:xfrm>
          <a:prstGeom prst="rect">
            <a:avLst/>
          </a:prstGeom>
          <a:noFill/>
        </p:spPr>
        <p:txBody>
          <a:bodyPr wrap="square">
            <a:spAutoFit/>
          </a:bodyPr>
          <a:lstStyle/>
          <a:p>
            <a:r>
              <a:rPr lang="en-IN" sz="2000" b="1" dirty="0">
                <a:latin typeface="Arial" panose="020B0604020202020204" pitchFamily="34" charset="0"/>
                <a:cs typeface="Arial" panose="020B0604020202020204" pitchFamily="34" charset="0"/>
              </a:rPr>
              <a:t>Andrew Fleming </a:t>
            </a:r>
          </a:p>
          <a:p>
            <a:endParaRPr lang="en-IN" sz="1800" b="1" dirty="0">
              <a:latin typeface="Arial" panose="020B0604020202020204" pitchFamily="34" charset="0"/>
              <a:cs typeface="Arial" panose="020B0604020202020204" pitchFamily="34" charset="0"/>
            </a:endParaRPr>
          </a:p>
          <a:p>
            <a:r>
              <a:rPr lang="en-IN" sz="1800" dirty="0">
                <a:latin typeface="Arial" panose="020B0604020202020204" pitchFamily="34" charset="0"/>
                <a:cs typeface="Arial" panose="020B0604020202020204" pitchFamily="34" charset="0"/>
              </a:rPr>
              <a:t>Chief</a:t>
            </a:r>
            <a:r>
              <a:rPr lang="en-IN" sz="1800" b="1" dirty="0">
                <a:latin typeface="Arial" panose="020B0604020202020204" pitchFamily="34" charset="0"/>
                <a:cs typeface="Arial" panose="020B0604020202020204" pitchFamily="34" charset="0"/>
              </a:rPr>
              <a:t> </a:t>
            </a:r>
            <a:r>
              <a:rPr lang="en-IN" sz="1800" dirty="0">
                <a:latin typeface="Arial" panose="020B0604020202020204" pitchFamily="34" charset="0"/>
                <a:cs typeface="Arial" panose="020B0604020202020204" pitchFamily="34" charset="0"/>
              </a:rPr>
              <a:t>Technology Architect</a:t>
            </a:r>
          </a:p>
        </p:txBody>
      </p:sp>
      <p:sp>
        <p:nvSpPr>
          <p:cNvPr id="44" name="TextBox 43">
            <a:extLst>
              <a:ext uri="{FF2B5EF4-FFF2-40B4-BE49-F238E27FC236}">
                <a16:creationId xmlns:a16="http://schemas.microsoft.com/office/drawing/2014/main" id="{82A4D2BC-1E86-CF20-DE8B-B4FDBABD2010}"/>
              </a:ext>
            </a:extLst>
          </p:cNvPr>
          <p:cNvSpPr txBox="1"/>
          <p:nvPr/>
        </p:nvSpPr>
        <p:spPr>
          <a:xfrm>
            <a:off x="14014535" y="4651056"/>
            <a:ext cx="11695176" cy="984885"/>
          </a:xfrm>
          <a:prstGeom prst="rect">
            <a:avLst/>
          </a:prstGeom>
          <a:noFill/>
        </p:spPr>
        <p:txBody>
          <a:bodyPr wrap="square">
            <a:spAutoFit/>
          </a:bodyPr>
          <a:lstStyle/>
          <a:p>
            <a:r>
              <a:rPr lang="en-IN" sz="2000" b="1" dirty="0">
                <a:latin typeface="Arial" panose="020B0604020202020204" pitchFamily="34" charset="0"/>
                <a:cs typeface="Arial" panose="020B0604020202020204" pitchFamily="34" charset="0"/>
              </a:rPr>
              <a:t>Marcus </a:t>
            </a:r>
            <a:r>
              <a:rPr lang="en-IN" sz="2000" b="1" dirty="0" err="1">
                <a:latin typeface="Arial" panose="020B0604020202020204" pitchFamily="34" charset="0"/>
                <a:cs typeface="Arial" panose="020B0604020202020204" pitchFamily="34" charset="0"/>
              </a:rPr>
              <a:t>Rompton</a:t>
            </a:r>
            <a:endParaRPr lang="en-IN" sz="2000" b="1" dirty="0">
              <a:latin typeface="Arial" panose="020B0604020202020204" pitchFamily="34" charset="0"/>
              <a:cs typeface="Arial" panose="020B0604020202020204" pitchFamily="34" charset="0"/>
            </a:endParaRPr>
          </a:p>
          <a:p>
            <a:endParaRPr lang="en-IN" sz="2000" b="1" dirty="0">
              <a:latin typeface="Arial" panose="020B0604020202020204" pitchFamily="34" charset="0"/>
              <a:cs typeface="Arial" panose="020B0604020202020204" pitchFamily="34" charset="0"/>
            </a:endParaRPr>
          </a:p>
          <a:p>
            <a:r>
              <a:rPr lang="en-IN" sz="1800" dirty="0">
                <a:latin typeface="Arial" panose="020B0604020202020204" pitchFamily="34" charset="0"/>
                <a:cs typeface="Arial" panose="020B0604020202020204" pitchFamily="34" charset="0"/>
              </a:rPr>
              <a:t>Senior Principal</a:t>
            </a:r>
          </a:p>
        </p:txBody>
      </p:sp>
      <p:sp>
        <p:nvSpPr>
          <p:cNvPr id="46" name="TextBox 45">
            <a:extLst>
              <a:ext uri="{FF2B5EF4-FFF2-40B4-BE49-F238E27FC236}">
                <a16:creationId xmlns:a16="http://schemas.microsoft.com/office/drawing/2014/main" id="{F735FB6A-902E-0F2D-CFFF-7127FE26FF73}"/>
              </a:ext>
            </a:extLst>
          </p:cNvPr>
          <p:cNvSpPr txBox="1"/>
          <p:nvPr/>
        </p:nvSpPr>
        <p:spPr>
          <a:xfrm>
            <a:off x="14331312" y="7914227"/>
            <a:ext cx="12858750" cy="1015663"/>
          </a:xfrm>
          <a:prstGeom prst="rect">
            <a:avLst/>
          </a:prstGeom>
          <a:noFill/>
        </p:spPr>
        <p:txBody>
          <a:bodyPr wrap="square">
            <a:spAutoFit/>
          </a:bodyPr>
          <a:lstStyle/>
          <a:p>
            <a:r>
              <a:rPr lang="en-IN" sz="2000" b="1" dirty="0">
                <a:latin typeface="Arial" panose="020B0604020202020204" pitchFamily="34" charset="0"/>
                <a:cs typeface="Arial" panose="020B0604020202020204" pitchFamily="34" charset="0"/>
              </a:rPr>
              <a:t>Kanika Bhargav</a:t>
            </a:r>
          </a:p>
          <a:p>
            <a:endParaRPr lang="en-IN" sz="2000" b="1" dirty="0">
              <a:latin typeface="Arial" panose="020B0604020202020204" pitchFamily="34" charset="0"/>
              <a:cs typeface="Arial" panose="020B0604020202020204" pitchFamily="34" charset="0"/>
            </a:endParaRPr>
          </a:p>
          <a:p>
            <a:r>
              <a:rPr lang="en-IN" sz="2000" dirty="0">
                <a:latin typeface="Arial" panose="020B0604020202020204" pitchFamily="34" charset="0"/>
                <a:cs typeface="Arial" panose="020B0604020202020204" pitchFamily="34" charset="0"/>
              </a:rPr>
              <a:t>Data Analyst</a:t>
            </a:r>
          </a:p>
        </p:txBody>
      </p:sp>
    </p:spTree>
  </p:cSld>
  <p:clrMapOvr>
    <a:masterClrMapping/>
  </p:clrMapOvr>
  <mc:AlternateContent xmlns:mc="http://schemas.openxmlformats.org/markup-compatibility/2006">
    <mc:Choice xmlns:p14="http://schemas.microsoft.com/office/powerpoint/2010/main" Requires="p14">
      <p:transition spd="slow" p14:dur="2000" advTm="1957"/>
    </mc:Choice>
    <mc:Fallback>
      <p:transition spd="slow" advTm="1957"/>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445296" y="406153"/>
            <a:ext cx="10042534" cy="9474693"/>
            <a:chOff x="0" y="0"/>
            <a:chExt cx="13390046"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r="10232"/>
            <a:stretch>
              <a:fillRect/>
            </a:stretch>
          </p:blipFill>
          <p:spPr>
            <a:xfrm>
              <a:off x="6923321" y="6558809"/>
              <a:ext cx="2697587"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13" name="Group 13"/>
          <p:cNvGrpSpPr/>
          <p:nvPr/>
        </p:nvGrpSpPr>
        <p:grpSpPr>
          <a:xfrm>
            <a:off x="1903391" y="1027892"/>
            <a:ext cx="1854962" cy="1781248"/>
            <a:chOff x="0" y="0"/>
            <a:chExt cx="2473282" cy="2374997"/>
          </a:xfrm>
        </p:grpSpPr>
        <p:grpSp>
          <p:nvGrpSpPr>
            <p:cNvPr id="14" name="Group 14"/>
            <p:cNvGrpSpPr>
              <a:grpSpLocks noChangeAspect="1"/>
            </p:cNvGrpSpPr>
            <p:nvPr/>
          </p:nvGrpSpPr>
          <p:grpSpPr>
            <a:xfrm>
              <a:off x="0" y="342565"/>
              <a:ext cx="2032432" cy="203243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16" name="Picture 1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17" name="Group 17"/>
          <p:cNvGrpSpPr/>
          <p:nvPr/>
        </p:nvGrpSpPr>
        <p:grpSpPr>
          <a:xfrm>
            <a:off x="3758754" y="2639980"/>
            <a:ext cx="1854962" cy="1781248"/>
            <a:chOff x="0" y="0"/>
            <a:chExt cx="2473282" cy="2374997"/>
          </a:xfrm>
        </p:grpSpPr>
        <p:grpSp>
          <p:nvGrpSpPr>
            <p:cNvPr id="18" name="Group 18"/>
            <p:cNvGrpSpPr>
              <a:grpSpLocks noChangeAspect="1"/>
            </p:cNvGrpSpPr>
            <p:nvPr/>
          </p:nvGrpSpPr>
          <p:grpSpPr>
            <a:xfrm>
              <a:off x="0" y="342565"/>
              <a:ext cx="2032432" cy="2032432"/>
              <a:chOff x="0" y="0"/>
              <a:chExt cx="6350000" cy="6350000"/>
            </a:xfrm>
          </p:grpSpPr>
          <p:sp>
            <p:nvSpPr>
              <p:cNvPr id="19" name="Freeform 19"/>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0" name="Picture 20"/>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1" name="Group 21"/>
          <p:cNvGrpSpPr/>
          <p:nvPr/>
        </p:nvGrpSpPr>
        <p:grpSpPr>
          <a:xfrm>
            <a:off x="5614117" y="4252068"/>
            <a:ext cx="1854962" cy="1781248"/>
            <a:chOff x="0" y="0"/>
            <a:chExt cx="2473282" cy="2374997"/>
          </a:xfrm>
        </p:grpSpPr>
        <p:grpSp>
          <p:nvGrpSpPr>
            <p:cNvPr id="22" name="Group 22"/>
            <p:cNvGrpSpPr>
              <a:grpSpLocks noChangeAspect="1"/>
            </p:cNvGrpSpPr>
            <p:nvPr/>
          </p:nvGrpSpPr>
          <p:grpSpPr>
            <a:xfrm>
              <a:off x="0" y="342565"/>
              <a:ext cx="2032432" cy="2032432"/>
              <a:chOff x="0" y="0"/>
              <a:chExt cx="6350000" cy="6350000"/>
            </a:xfrm>
          </p:grpSpPr>
          <p:sp>
            <p:nvSpPr>
              <p:cNvPr id="23" name="Freeform 23"/>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4" name="Picture 2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5" name="Group 25"/>
          <p:cNvGrpSpPr/>
          <p:nvPr/>
        </p:nvGrpSpPr>
        <p:grpSpPr>
          <a:xfrm>
            <a:off x="7469480" y="5864156"/>
            <a:ext cx="1854962" cy="1781248"/>
            <a:chOff x="0" y="0"/>
            <a:chExt cx="2473282" cy="2374997"/>
          </a:xfrm>
        </p:grpSpPr>
        <p:grpSp>
          <p:nvGrpSpPr>
            <p:cNvPr id="26" name="Group 26"/>
            <p:cNvGrpSpPr>
              <a:grpSpLocks noChangeAspect="1"/>
            </p:cNvGrpSpPr>
            <p:nvPr/>
          </p:nvGrpSpPr>
          <p:grpSpPr>
            <a:xfrm>
              <a:off x="0" y="342565"/>
              <a:ext cx="2032432" cy="2032432"/>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8" name="Picture 2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9" name="Group 29"/>
          <p:cNvGrpSpPr/>
          <p:nvPr/>
        </p:nvGrpSpPr>
        <p:grpSpPr>
          <a:xfrm>
            <a:off x="9324843" y="7476244"/>
            <a:ext cx="1854962" cy="1781248"/>
            <a:chOff x="0" y="0"/>
            <a:chExt cx="2473282" cy="2374997"/>
          </a:xfrm>
        </p:grpSpPr>
        <p:grpSp>
          <p:nvGrpSpPr>
            <p:cNvPr id="30" name="Group 30"/>
            <p:cNvGrpSpPr>
              <a:grpSpLocks noChangeAspect="1"/>
            </p:cNvGrpSpPr>
            <p:nvPr/>
          </p:nvGrpSpPr>
          <p:grpSpPr>
            <a:xfrm>
              <a:off x="0" y="342565"/>
              <a:ext cx="2032432" cy="2032432"/>
              <a:chOff x="0" y="0"/>
              <a:chExt cx="6350000" cy="6350000"/>
            </a:xfrm>
          </p:grpSpPr>
          <p:sp>
            <p:nvSpPr>
              <p:cNvPr id="31" name="Freeform 3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32" name="Picture 3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sp>
        <p:nvSpPr>
          <p:cNvPr id="33" name="TextBox 33"/>
          <p:cNvSpPr txBox="1"/>
          <p:nvPr/>
        </p:nvSpPr>
        <p:spPr>
          <a:xfrm>
            <a:off x="10667818" y="1028700"/>
            <a:ext cx="6642545"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Graphik Regular" panose="020B0503030202060203" pitchFamily="34" charset="0"/>
              </a:rPr>
              <a:t>Process</a:t>
            </a:r>
          </a:p>
        </p:txBody>
      </p:sp>
      <p:sp>
        <p:nvSpPr>
          <p:cNvPr id="34" name="TextBox 34"/>
          <p:cNvSpPr txBox="1"/>
          <p:nvPr/>
        </p:nvSpPr>
        <p:spPr>
          <a:xfrm>
            <a:off x="2630943" y="1372359"/>
            <a:ext cx="8218223" cy="923330"/>
          </a:xfrm>
          <a:prstGeom prst="rect">
            <a:avLst/>
          </a:prstGeom>
        </p:spPr>
        <p:txBody>
          <a:bodyPr wrap="square" lIns="0" tIns="0" rIns="0" bIns="0" rtlCol="0" anchor="t">
            <a:spAutoFit/>
          </a:bodyPr>
          <a:lstStyle/>
          <a:p>
            <a:pPr>
              <a:lnSpc>
                <a:spcPts val="7192"/>
              </a:lnSpc>
            </a:pPr>
            <a:r>
              <a:rPr lang="en-US" sz="7192" spc="-640" dirty="0">
                <a:solidFill>
                  <a:srgbClr val="FFFFFF"/>
                </a:solidFill>
                <a:latin typeface="Clear Sans Regular Bold"/>
              </a:rPr>
              <a:t>1      Studying the data</a:t>
            </a:r>
          </a:p>
        </p:txBody>
      </p:sp>
      <p:sp>
        <p:nvSpPr>
          <p:cNvPr id="35" name="TextBox 35"/>
          <p:cNvSpPr txBox="1"/>
          <p:nvPr/>
        </p:nvSpPr>
        <p:spPr>
          <a:xfrm>
            <a:off x="4534646" y="2984043"/>
            <a:ext cx="8139639" cy="923330"/>
          </a:xfrm>
          <a:prstGeom prst="rect">
            <a:avLst/>
          </a:prstGeom>
        </p:spPr>
        <p:txBody>
          <a:bodyPr wrap="square" lIns="0" tIns="0" rIns="0" bIns="0" rtlCol="0" anchor="t">
            <a:spAutoFit/>
          </a:bodyPr>
          <a:lstStyle/>
          <a:p>
            <a:pPr>
              <a:lnSpc>
                <a:spcPts val="7192"/>
              </a:lnSpc>
            </a:pPr>
            <a:r>
              <a:rPr lang="en-US" sz="7192" spc="-640" dirty="0">
                <a:solidFill>
                  <a:srgbClr val="FFFFFF"/>
                </a:solidFill>
                <a:latin typeface="Clear Sans Regular Bold"/>
              </a:rPr>
              <a:t>2     Data cleaning</a:t>
            </a:r>
          </a:p>
        </p:txBody>
      </p:sp>
      <p:sp>
        <p:nvSpPr>
          <p:cNvPr id="36" name="TextBox 36"/>
          <p:cNvSpPr txBox="1"/>
          <p:nvPr/>
        </p:nvSpPr>
        <p:spPr>
          <a:xfrm>
            <a:off x="10108223" y="7828620"/>
            <a:ext cx="8179777" cy="923330"/>
          </a:xfrm>
          <a:prstGeom prst="rect">
            <a:avLst/>
          </a:prstGeom>
        </p:spPr>
        <p:txBody>
          <a:bodyPr wrap="square" lIns="0" tIns="0" rIns="0" bIns="0" rtlCol="0" anchor="t">
            <a:spAutoFit/>
          </a:bodyPr>
          <a:lstStyle/>
          <a:p>
            <a:pPr>
              <a:lnSpc>
                <a:spcPts val="7192"/>
              </a:lnSpc>
            </a:pPr>
            <a:r>
              <a:rPr lang="en-US" sz="7192" spc="-640" dirty="0">
                <a:solidFill>
                  <a:srgbClr val="FFFFFF"/>
                </a:solidFill>
                <a:latin typeface="Clear Sans Regular Bold"/>
              </a:rPr>
              <a:t>5     Extracting insights</a:t>
            </a:r>
          </a:p>
        </p:txBody>
      </p:sp>
      <p:sp>
        <p:nvSpPr>
          <p:cNvPr id="37" name="TextBox 37"/>
          <p:cNvSpPr txBox="1"/>
          <p:nvPr/>
        </p:nvSpPr>
        <p:spPr>
          <a:xfrm>
            <a:off x="8193880" y="6204766"/>
            <a:ext cx="7731920" cy="950080"/>
          </a:xfrm>
          <a:prstGeom prst="rect">
            <a:avLst/>
          </a:prstGeom>
        </p:spPr>
        <p:txBody>
          <a:bodyPr wrap="square" lIns="0" tIns="0" rIns="0" bIns="0" rtlCol="0" anchor="t">
            <a:spAutoFit/>
          </a:bodyPr>
          <a:lstStyle/>
          <a:p>
            <a:pPr>
              <a:lnSpc>
                <a:spcPts val="7192"/>
              </a:lnSpc>
            </a:pPr>
            <a:r>
              <a:rPr lang="en-US" sz="7192" spc="-640" dirty="0">
                <a:solidFill>
                  <a:srgbClr val="FFFFFF"/>
                </a:solidFill>
                <a:latin typeface="Clear Sans Regular Bold"/>
              </a:rPr>
              <a:t>4     Data analysis    </a:t>
            </a:r>
          </a:p>
        </p:txBody>
      </p:sp>
      <p:sp>
        <p:nvSpPr>
          <p:cNvPr id="38" name="TextBox 38"/>
          <p:cNvSpPr txBox="1"/>
          <p:nvPr/>
        </p:nvSpPr>
        <p:spPr>
          <a:xfrm>
            <a:off x="6396750" y="4605252"/>
            <a:ext cx="6557250" cy="950080"/>
          </a:xfrm>
          <a:prstGeom prst="rect">
            <a:avLst/>
          </a:prstGeom>
        </p:spPr>
        <p:txBody>
          <a:bodyPr wrap="square" lIns="0" tIns="0" rIns="0" bIns="0" rtlCol="0" anchor="t">
            <a:spAutoFit/>
          </a:bodyPr>
          <a:lstStyle/>
          <a:p>
            <a:pPr>
              <a:lnSpc>
                <a:spcPts val="7192"/>
              </a:lnSpc>
            </a:pPr>
            <a:r>
              <a:rPr lang="en-US" sz="7192" spc="-640" dirty="0">
                <a:solidFill>
                  <a:srgbClr val="FFFFFF"/>
                </a:solidFill>
                <a:latin typeface="Clear Sans Regular Bold"/>
              </a:rPr>
              <a:t>3     Data modelling     </a:t>
            </a:r>
          </a:p>
        </p:txBody>
      </p:sp>
    </p:spTree>
  </p:cSld>
  <p:clrMapOvr>
    <a:masterClrMapping/>
  </p:clrMapOvr>
  <mc:AlternateContent xmlns:mc="http://schemas.openxmlformats.org/markup-compatibility/2006">
    <mc:Choice xmlns:p14="http://schemas.microsoft.com/office/powerpoint/2010/main" Requires="p14">
      <p:transition spd="slow" p14:dur="2000" advTm="1496"/>
    </mc:Choice>
    <mc:Fallback>
      <p:transition spd="slow" advTm="1496"/>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127159" y="6480806"/>
            <a:ext cx="2972219" cy="881758"/>
          </a:xfrm>
          <a:prstGeom prst="rect">
            <a:avLst/>
          </a:prstGeom>
        </p:spPr>
      </p:pic>
      <p:sp>
        <p:nvSpPr>
          <p:cNvPr id="3" name="TextBox 3"/>
          <p:cNvSpPr txBox="1"/>
          <p:nvPr/>
        </p:nvSpPr>
        <p:spPr>
          <a:xfrm>
            <a:off x="1028700" y="860915"/>
            <a:ext cx="4636129" cy="1231106"/>
          </a:xfrm>
          <a:prstGeom prst="rect">
            <a:avLst/>
          </a:prstGeom>
        </p:spPr>
        <p:txBody>
          <a:bodyPr lIns="0" tIns="0" rIns="0" bIns="0" rtlCol="0" anchor="t">
            <a:spAutoFit/>
          </a:bodyPr>
          <a:lstStyle/>
          <a:p>
            <a:pPr>
              <a:lnSpc>
                <a:spcPts val="9600"/>
              </a:lnSpc>
            </a:pPr>
            <a:r>
              <a:rPr lang="en-US" sz="8000" spc="-80" dirty="0">
                <a:solidFill>
                  <a:srgbClr val="000000"/>
                </a:solidFill>
                <a:latin typeface="Graphik Regular" panose="020B0503030202060203" pitchFamily="34" charset="0"/>
              </a:rPr>
              <a:t>Insights</a:t>
            </a:r>
          </a:p>
        </p:txBody>
      </p:sp>
      <p:grpSp>
        <p:nvGrpSpPr>
          <p:cNvPr id="4" name="Group 4"/>
          <p:cNvGrpSpPr/>
          <p:nvPr/>
        </p:nvGrpSpPr>
        <p:grpSpPr>
          <a:xfrm>
            <a:off x="517112" y="7810500"/>
            <a:ext cx="17253775" cy="2017079"/>
            <a:chOff x="0" y="0"/>
            <a:chExt cx="23005033" cy="2689439"/>
          </a:xfrm>
        </p:grpSpPr>
        <p:pic>
          <p:nvPicPr>
            <p:cNvPr id="5" name="Picture 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6" name="Picture 6"/>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7" name="Picture 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pic>
        <p:nvPicPr>
          <p:cNvPr id="12" name="Picture 1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7272183" y="6480309"/>
            <a:ext cx="2972219" cy="881758"/>
          </a:xfrm>
          <a:prstGeom prst="rect">
            <a:avLst/>
          </a:prstGeom>
        </p:spPr>
      </p:pic>
      <p:pic>
        <p:nvPicPr>
          <p:cNvPr id="13" name="Picture 1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2670342" y="6480309"/>
            <a:ext cx="2972219" cy="881758"/>
          </a:xfrm>
          <a:prstGeom prst="rect">
            <a:avLst/>
          </a:prstGeom>
        </p:spPr>
      </p:pic>
      <p:sp>
        <p:nvSpPr>
          <p:cNvPr id="15" name="TextBox 14">
            <a:extLst>
              <a:ext uri="{FF2B5EF4-FFF2-40B4-BE49-F238E27FC236}">
                <a16:creationId xmlns:a16="http://schemas.microsoft.com/office/drawing/2014/main" id="{9ACCCEBF-1EC2-0094-2981-1E8C905C8366}"/>
              </a:ext>
            </a:extLst>
          </p:cNvPr>
          <p:cNvSpPr txBox="1"/>
          <p:nvPr/>
        </p:nvSpPr>
        <p:spPr>
          <a:xfrm>
            <a:off x="1172948" y="2324100"/>
            <a:ext cx="15519583" cy="3477875"/>
          </a:xfrm>
          <a:prstGeom prst="rect">
            <a:avLst/>
          </a:prstGeom>
          <a:noFill/>
        </p:spPr>
        <p:txBody>
          <a:bodyPr wrap="square">
            <a:spAutoFit/>
          </a:bodyPr>
          <a:lstStyle/>
          <a:p>
            <a:pPr marL="571500" indent="-571500">
              <a:buFont typeface="Wingdings" panose="05000000000000000000" pitchFamily="2" charset="2"/>
              <a:buChar char="Ø"/>
            </a:pPr>
            <a:r>
              <a:rPr lang="en-US" sz="4400" spc="-80" dirty="0">
                <a:solidFill>
                  <a:srgbClr val="000000"/>
                </a:solidFill>
                <a:latin typeface="Graphik Regular" panose="020B0503030202060203" pitchFamily="34" charset="0"/>
              </a:rPr>
              <a:t>16 unique content categories</a:t>
            </a:r>
          </a:p>
          <a:p>
            <a:pPr marL="571500" indent="-571500">
              <a:buFont typeface="Wingdings" panose="05000000000000000000" pitchFamily="2" charset="2"/>
              <a:buChar char="Ø"/>
            </a:pPr>
            <a:r>
              <a:rPr lang="en-US" sz="4400" spc="-80" dirty="0">
                <a:solidFill>
                  <a:srgbClr val="000000"/>
                </a:solidFill>
                <a:latin typeface="Graphik Regular" panose="020B0503030202060203" pitchFamily="34" charset="0"/>
              </a:rPr>
              <a:t>4 types of content, majority of content inform of images</a:t>
            </a:r>
          </a:p>
          <a:p>
            <a:pPr marL="571500" indent="-571500">
              <a:buFont typeface="Wingdings" panose="05000000000000000000" pitchFamily="2" charset="2"/>
              <a:buChar char="Ø"/>
            </a:pPr>
            <a:r>
              <a:rPr lang="en-US" sz="4400" spc="-80" dirty="0">
                <a:solidFill>
                  <a:srgbClr val="000000"/>
                </a:solidFill>
                <a:latin typeface="Graphik Regular" panose="020B0503030202060203" pitchFamily="34" charset="0"/>
              </a:rPr>
              <a:t>16 types of reactions, majority express positive sentiment</a:t>
            </a:r>
          </a:p>
          <a:p>
            <a:pPr marL="571500" indent="-571500">
              <a:buFont typeface="Wingdings" panose="05000000000000000000" pitchFamily="2" charset="2"/>
              <a:buChar char="Ø"/>
            </a:pPr>
            <a:r>
              <a:rPr lang="en-US" sz="4400" spc="-80" dirty="0">
                <a:solidFill>
                  <a:srgbClr val="000000"/>
                </a:solidFill>
                <a:latin typeface="Graphik Regular" panose="020B0503030202060203" pitchFamily="34" charset="0"/>
              </a:rPr>
              <a:t>Most popular category is animals </a:t>
            </a:r>
          </a:p>
          <a:p>
            <a:pPr marL="571500" indent="-571500">
              <a:buFont typeface="Wingdings" panose="05000000000000000000" pitchFamily="2" charset="2"/>
              <a:buChar char="Ø"/>
            </a:pPr>
            <a:r>
              <a:rPr lang="en-US" sz="4400" spc="-80" dirty="0">
                <a:solidFill>
                  <a:srgbClr val="000000"/>
                </a:solidFill>
                <a:latin typeface="Graphik Regular" panose="020B0503030202060203" pitchFamily="34" charset="0"/>
              </a:rPr>
              <a:t>Least popular category is public speaking</a:t>
            </a:r>
          </a:p>
        </p:txBody>
      </p:sp>
    </p:spTree>
  </p:cSld>
  <p:clrMapOvr>
    <a:masterClrMapping/>
  </p:clrMapOvr>
  <mc:AlternateContent xmlns:mc="http://schemas.openxmlformats.org/markup-compatibility/2006">
    <mc:Choice xmlns:p14="http://schemas.microsoft.com/office/powerpoint/2010/main" Requires="p14">
      <p:transition spd="slow" p14:dur="2000" advTm="1510"/>
    </mc:Choice>
    <mc:Fallback>
      <p:transition spd="slow" advTm="151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4" name="Group 14"/>
          <p:cNvGrpSpPr/>
          <p:nvPr/>
        </p:nvGrpSpPr>
        <p:grpSpPr>
          <a:xfrm>
            <a:off x="655751" y="-710238"/>
            <a:ext cx="17253775" cy="2017079"/>
            <a:chOff x="0" y="0"/>
            <a:chExt cx="23005033" cy="2689439"/>
          </a:xfrm>
        </p:grpSpPr>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pic>
        <p:nvPicPr>
          <p:cNvPr id="28" name="Picture 27">
            <a:extLst>
              <a:ext uri="{FF2B5EF4-FFF2-40B4-BE49-F238E27FC236}">
                <a16:creationId xmlns:a16="http://schemas.microsoft.com/office/drawing/2014/main" id="{7BC419B8-F623-76A0-C380-00C33E9E4CB0}"/>
              </a:ext>
            </a:extLst>
          </p:cNvPr>
          <p:cNvPicPr>
            <a:picLocks noChangeAspect="1"/>
          </p:cNvPicPr>
          <p:nvPr/>
        </p:nvPicPr>
        <p:blipFill>
          <a:blip r:embed="rId7"/>
          <a:stretch>
            <a:fillRect/>
          </a:stretch>
        </p:blipFill>
        <p:spPr>
          <a:xfrm>
            <a:off x="595725" y="153054"/>
            <a:ext cx="17000315" cy="9555351"/>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62"/>
    </mc:Choice>
    <mc:Fallback>
      <p:transition spd="slow" advTm="1662"/>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4" name="Group 14"/>
          <p:cNvGrpSpPr/>
          <p:nvPr/>
        </p:nvGrpSpPr>
        <p:grpSpPr>
          <a:xfrm>
            <a:off x="655752" y="-1235382"/>
            <a:ext cx="17253775" cy="2017079"/>
            <a:chOff x="0" y="0"/>
            <a:chExt cx="23005033" cy="2689439"/>
          </a:xfrm>
        </p:grpSpPr>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pic>
        <p:nvPicPr>
          <p:cNvPr id="28" name="Picture 27">
            <a:extLst>
              <a:ext uri="{FF2B5EF4-FFF2-40B4-BE49-F238E27FC236}">
                <a16:creationId xmlns:a16="http://schemas.microsoft.com/office/drawing/2014/main" id="{839ACF47-6C10-1C4A-D0B6-8843D7538628}"/>
              </a:ext>
            </a:extLst>
          </p:cNvPr>
          <p:cNvPicPr>
            <a:picLocks noChangeAspect="1"/>
          </p:cNvPicPr>
          <p:nvPr/>
        </p:nvPicPr>
        <p:blipFill>
          <a:blip r:embed="rId7"/>
          <a:stretch>
            <a:fillRect/>
          </a:stretch>
        </p:blipFill>
        <p:spPr>
          <a:xfrm>
            <a:off x="979499" y="-143775"/>
            <a:ext cx="16930027" cy="10212016"/>
          </a:xfrm>
          <a:prstGeom prst="rect">
            <a:avLst/>
          </a:prstGeom>
        </p:spPr>
      </p:pic>
    </p:spTree>
    <p:extLst>
      <p:ext uri="{BB962C8B-B14F-4D97-AF65-F5344CB8AC3E}">
        <p14:creationId xmlns:p14="http://schemas.microsoft.com/office/powerpoint/2010/main" val="2453851658"/>
      </p:ext>
    </p:extLst>
  </p:cSld>
  <p:clrMapOvr>
    <a:masterClrMapping/>
  </p:clrMapOvr>
  <mc:AlternateContent xmlns:mc="http://schemas.openxmlformats.org/markup-compatibility/2006">
    <mc:Choice xmlns:p14="http://schemas.microsoft.com/office/powerpoint/2010/main" Requires="p14">
      <p:transition spd="slow" p14:dur="2000" advTm="1391"/>
    </mc:Choice>
    <mc:Fallback>
      <p:transition spd="slow" advTm="1391"/>
    </mc:Fallback>
  </mc:AlternateContent>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TM10001115[[fn=Parcel]]</Template>
  <TotalTime>234</TotalTime>
  <Words>537</Words>
  <Application>Microsoft Office PowerPoint</Application>
  <PresentationFormat>Custom</PresentationFormat>
  <Paragraphs>85</Paragraphs>
  <Slides>13</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Clear Sans Regular Bold</vt:lpstr>
      <vt:lpstr>Graphik Regular</vt:lpstr>
      <vt:lpstr>Arial</vt:lpstr>
      <vt:lpstr>Calibri</vt:lpstr>
      <vt:lpstr>Gill Sans MT</vt:lpstr>
      <vt:lpstr>Wingdings</vt:lpstr>
      <vt:lpstr>Parcel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Template</dc:title>
  <dc:creator>Kevin Dang</dc:creator>
  <cp:lastModifiedBy>Kanika Bhargava</cp:lastModifiedBy>
  <cp:revision>16</cp:revision>
  <dcterms:created xsi:type="dcterms:W3CDTF">2006-08-16T00:00:00Z</dcterms:created>
  <dcterms:modified xsi:type="dcterms:W3CDTF">2023-11-07T18:06:22Z</dcterms:modified>
  <dc:identifier>DAEhDyfaYKE</dc:identifier>
</cp:coreProperties>
</file>

<file path=docProps/thumbnail.jpeg>
</file>